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9"/>
  </p:handoutMasterIdLst>
  <p:sldIdLst>
    <p:sldId id="311" r:id="rId2"/>
    <p:sldId id="323" r:id="rId3"/>
    <p:sldId id="324" r:id="rId4"/>
    <p:sldId id="326" r:id="rId5"/>
    <p:sldId id="327" r:id="rId6"/>
    <p:sldId id="329" r:id="rId7"/>
    <p:sldId id="295" r:id="rId8"/>
  </p:sldIdLst>
  <p:sldSz cx="12192000" cy="6858000"/>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00"/>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2838BEF-8BB2-4498-84A7-C5851F593DF1}" styleName="中等深淺樣式 4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中等深淺樣式 4 - 輔色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235" autoAdjust="0"/>
    <p:restoredTop sz="94660" autoAdjust="0"/>
  </p:normalViewPr>
  <p:slideViewPr>
    <p:cSldViewPr snapToGrid="0">
      <p:cViewPr varScale="1">
        <p:scale>
          <a:sx n="109" d="100"/>
          <a:sy n="109" d="100"/>
        </p:scale>
        <p:origin x="105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C9048B-BCFD-4F3B-8869-F78FF6E4B6A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zh-TW" altLang="en-US"/>
        </a:p>
      </dgm:t>
    </dgm:pt>
    <dgm:pt modelId="{2B3F97B8-03BE-45AC-ABC0-C07A9D0B605F}">
      <dgm:prSet phldrT="[文字]"/>
      <dgm:spPr/>
      <dgm:t>
        <a:bodyPr/>
        <a:lstStyle/>
        <a:p>
          <a:r>
            <a:rPr lang="zh-TW" altLang="en-US" dirty="0" smtClean="0"/>
            <a:t>容器</a:t>
          </a:r>
          <a:endParaRPr lang="zh-TW" altLang="en-US" dirty="0"/>
        </a:p>
      </dgm:t>
    </dgm:pt>
    <dgm:pt modelId="{5E9B20C5-BDD9-41CF-BC2C-A831C62C7774}" type="parTrans" cxnId="{EDA63F7E-DF97-4F16-8EBC-CC2AD757E285}">
      <dgm:prSet/>
      <dgm:spPr/>
      <dgm:t>
        <a:bodyPr/>
        <a:lstStyle/>
        <a:p>
          <a:endParaRPr lang="zh-TW" altLang="en-US"/>
        </a:p>
      </dgm:t>
    </dgm:pt>
    <dgm:pt modelId="{FF2F79FE-D9CF-40BE-9F21-DC7D0F46D610}" type="sibTrans" cxnId="{EDA63F7E-DF97-4F16-8EBC-CC2AD757E285}">
      <dgm:prSet/>
      <dgm:spPr/>
      <dgm:t>
        <a:bodyPr/>
        <a:lstStyle/>
        <a:p>
          <a:endParaRPr lang="zh-TW" altLang="en-US"/>
        </a:p>
      </dgm:t>
    </dgm:pt>
    <dgm:pt modelId="{90F86A7E-83B4-4070-8467-B32EA0E874A4}">
      <dgm:prSet phldrT="[文字]" custT="1"/>
      <dgm:spPr/>
      <dgm:t>
        <a:bodyPr/>
        <a:lstStyle/>
        <a:p>
          <a:r>
            <a:rPr lang="zh-TW" altLang="en-US" sz="2600" dirty="0" smtClean="0">
              <a:solidFill>
                <a:srgbClr val="000000"/>
              </a:solidFill>
              <a:latin typeface="Calibri" panose="020F0502020204030204" pitchFamily="34" charset="0"/>
              <a:ea typeface="標楷體" panose="03000509000000000000" pitchFamily="65" charset="-120"/>
              <a:cs typeface="Times New Roman" panose="02020603050405020304" pitchFamily="18" charset="0"/>
            </a:rPr>
            <a:t>各項容器請勿丟棄，請攜回供補充時使用</a:t>
          </a:r>
          <a:endParaRPr lang="zh-TW" altLang="en-US" sz="2600" dirty="0"/>
        </a:p>
      </dgm:t>
    </dgm:pt>
    <dgm:pt modelId="{EC5D177A-9FA3-4E13-BAC6-6B1F088BE4BE}" type="parTrans" cxnId="{F7D1A8BA-06D2-4974-A9AE-53A0B353B61E}">
      <dgm:prSet/>
      <dgm:spPr/>
      <dgm:t>
        <a:bodyPr/>
        <a:lstStyle/>
        <a:p>
          <a:endParaRPr lang="zh-TW" altLang="en-US"/>
        </a:p>
      </dgm:t>
    </dgm:pt>
    <dgm:pt modelId="{8E3BCADE-AB3F-4439-B2F3-464EAD5722B6}" type="sibTrans" cxnId="{F7D1A8BA-06D2-4974-A9AE-53A0B353B61E}">
      <dgm:prSet/>
      <dgm:spPr/>
      <dgm:t>
        <a:bodyPr/>
        <a:lstStyle/>
        <a:p>
          <a:endParaRPr lang="zh-TW" altLang="en-US"/>
        </a:p>
      </dgm:t>
    </dgm:pt>
    <dgm:pt modelId="{D4191093-0B0F-4855-A19D-171EDB463F06}">
      <dgm:prSet phldrT="[文字]"/>
      <dgm:spPr/>
      <dgm:t>
        <a:bodyPr/>
        <a:lstStyle/>
        <a:p>
          <a:r>
            <a:rPr lang="zh-TW" altLang="en-US" dirty="0" smtClean="0"/>
            <a:t>洗手乳、漂白水補充窗口</a:t>
          </a:r>
          <a:endParaRPr lang="zh-TW" altLang="en-US" dirty="0"/>
        </a:p>
      </dgm:t>
    </dgm:pt>
    <dgm:pt modelId="{2C0EF39A-E866-4D7D-999F-3A5859704C6F}" type="parTrans" cxnId="{BA3693DB-2809-4BF3-92B2-28480442FFD8}">
      <dgm:prSet/>
      <dgm:spPr/>
      <dgm:t>
        <a:bodyPr/>
        <a:lstStyle/>
        <a:p>
          <a:endParaRPr lang="zh-TW" altLang="en-US"/>
        </a:p>
      </dgm:t>
    </dgm:pt>
    <dgm:pt modelId="{E61B45FD-84CA-426A-AB11-C456D12DDDC6}" type="sibTrans" cxnId="{BA3693DB-2809-4BF3-92B2-28480442FFD8}">
      <dgm:prSet/>
      <dgm:spPr/>
      <dgm:t>
        <a:bodyPr/>
        <a:lstStyle/>
        <a:p>
          <a:endParaRPr lang="zh-TW" altLang="en-US"/>
        </a:p>
      </dgm:t>
    </dgm:pt>
    <dgm:pt modelId="{6622829B-82C2-4683-9AC4-FE7C86AFA675}">
      <dgm:prSet phldrT="[文字]" custT="1"/>
      <dgm:spPr/>
      <dgm:t>
        <a:bodyPr/>
        <a:lstStyle/>
        <a:p>
          <a:r>
            <a:rPr lang="zh-TW" sz="2400" dirty="0" smtClean="0">
              <a:latin typeface="標楷體" panose="03000509000000000000" pitchFamily="65" charset="-120"/>
              <a:ea typeface="標楷體" panose="03000509000000000000" pitchFamily="65" charset="-120"/>
            </a:rPr>
            <a:t>第一校區：總務處事務組藍進忠</a:t>
          </a:r>
          <a:r>
            <a:rPr lang="en-US" sz="2400" dirty="0" smtClean="0">
              <a:latin typeface="標楷體" panose="03000509000000000000" pitchFamily="65" charset="-120"/>
              <a:ea typeface="標楷體" panose="03000509000000000000" pitchFamily="65" charset="-120"/>
            </a:rPr>
            <a:t>(</a:t>
          </a:r>
          <a:r>
            <a:rPr lang="zh-TW" sz="2400" dirty="0" smtClean="0">
              <a:latin typeface="標楷體" panose="03000509000000000000" pitchFamily="65" charset="-120"/>
              <a:ea typeface="標楷體" panose="03000509000000000000" pitchFamily="65" charset="-120"/>
            </a:rPr>
            <a:t>分機：</a:t>
          </a:r>
          <a:r>
            <a:rPr lang="en-US" sz="2400" dirty="0" smtClean="0">
              <a:latin typeface="標楷體" panose="03000509000000000000" pitchFamily="65" charset="-120"/>
              <a:ea typeface="標楷體" panose="03000509000000000000" pitchFamily="65" charset="-120"/>
            </a:rPr>
            <a:t>31362)</a:t>
          </a:r>
          <a:endParaRPr lang="zh-TW" altLang="en-US" sz="2400" dirty="0">
            <a:latin typeface="標楷體" panose="03000509000000000000" pitchFamily="65" charset="-120"/>
            <a:ea typeface="標楷體" panose="03000509000000000000" pitchFamily="65" charset="-120"/>
          </a:endParaRPr>
        </a:p>
      </dgm:t>
    </dgm:pt>
    <dgm:pt modelId="{495B1186-4347-4E5E-927B-E3187FD45E1F}" type="parTrans" cxnId="{EC45FFFF-146D-4756-A9AD-28227DF8C402}">
      <dgm:prSet/>
      <dgm:spPr/>
      <dgm:t>
        <a:bodyPr/>
        <a:lstStyle/>
        <a:p>
          <a:endParaRPr lang="zh-TW" altLang="en-US"/>
        </a:p>
      </dgm:t>
    </dgm:pt>
    <dgm:pt modelId="{D179A85C-A185-46B6-9A52-3FCFB9664FC4}" type="sibTrans" cxnId="{EC45FFFF-146D-4756-A9AD-28227DF8C402}">
      <dgm:prSet/>
      <dgm:spPr/>
      <dgm:t>
        <a:bodyPr/>
        <a:lstStyle/>
        <a:p>
          <a:endParaRPr lang="zh-TW" altLang="en-US"/>
        </a:p>
      </dgm:t>
    </dgm:pt>
    <dgm:pt modelId="{4262097F-8C1C-4F25-A03F-AE03CF85BB32}">
      <dgm:prSet phldrT="[文字]" custT="1"/>
      <dgm:spPr/>
      <dgm:t>
        <a:bodyPr/>
        <a:lstStyle/>
        <a:p>
          <a:r>
            <a:rPr lang="zh-TW" altLang="en-US" sz="2400" dirty="0" smtClean="0">
              <a:latin typeface="標楷體" panose="03000509000000000000" pitchFamily="65" charset="-120"/>
              <a:ea typeface="標楷體" panose="03000509000000000000" pitchFamily="65" charset="-120"/>
            </a:rPr>
            <a:t>建工校區：總務處採購組周淑惠</a:t>
          </a:r>
          <a:r>
            <a:rPr lang="en-US" altLang="en-US" sz="2400" dirty="0" smtClean="0">
              <a:latin typeface="標楷體" panose="03000509000000000000" pitchFamily="65" charset="-120"/>
              <a:ea typeface="標楷體" panose="03000509000000000000" pitchFamily="65" charset="-120"/>
            </a:rPr>
            <a:t>(</a:t>
          </a:r>
          <a:r>
            <a:rPr lang="zh-TW" altLang="en-US" sz="2400" dirty="0" smtClean="0">
              <a:latin typeface="標楷體" panose="03000509000000000000" pitchFamily="65" charset="-120"/>
              <a:ea typeface="標楷體" panose="03000509000000000000" pitchFamily="65" charset="-120"/>
            </a:rPr>
            <a:t>分機：</a:t>
          </a:r>
          <a:r>
            <a:rPr lang="en-US" altLang="en-US" sz="2400" dirty="0" smtClean="0">
              <a:latin typeface="標楷體" panose="03000509000000000000" pitchFamily="65" charset="-120"/>
              <a:ea typeface="標楷體" panose="03000509000000000000" pitchFamily="65" charset="-120"/>
            </a:rPr>
            <a:t>12656)</a:t>
          </a:r>
          <a:endParaRPr lang="zh-TW" altLang="en-US" sz="2400" dirty="0">
            <a:latin typeface="標楷體" panose="03000509000000000000" pitchFamily="65" charset="-120"/>
            <a:ea typeface="標楷體" panose="03000509000000000000" pitchFamily="65" charset="-120"/>
          </a:endParaRPr>
        </a:p>
      </dgm:t>
    </dgm:pt>
    <dgm:pt modelId="{4CF31DFB-33FE-44D8-AC0F-60EC20952273}" type="parTrans" cxnId="{47F8C27A-F6C7-4085-AC85-A36E182BEDD2}">
      <dgm:prSet/>
      <dgm:spPr/>
      <dgm:t>
        <a:bodyPr/>
        <a:lstStyle/>
        <a:p>
          <a:endParaRPr lang="zh-TW" altLang="en-US"/>
        </a:p>
      </dgm:t>
    </dgm:pt>
    <dgm:pt modelId="{69022CE1-593C-47C9-AC53-87A63FDAF0C2}" type="sibTrans" cxnId="{47F8C27A-F6C7-4085-AC85-A36E182BEDD2}">
      <dgm:prSet/>
      <dgm:spPr/>
      <dgm:t>
        <a:bodyPr/>
        <a:lstStyle/>
        <a:p>
          <a:endParaRPr lang="zh-TW" altLang="en-US"/>
        </a:p>
      </dgm:t>
    </dgm:pt>
    <dgm:pt modelId="{486E7691-9042-4E33-9A27-5CAA05314072}">
      <dgm:prSet phldrT="[文字]" custT="1"/>
      <dgm:spPr/>
      <dgm:t>
        <a:bodyPr/>
        <a:lstStyle/>
        <a:p>
          <a:r>
            <a:rPr lang="zh-TW" altLang="en-US" sz="2400" dirty="0" smtClean="0">
              <a:latin typeface="標楷體" panose="03000509000000000000" pitchFamily="65" charset="-120"/>
              <a:ea typeface="標楷體" panose="03000509000000000000" pitchFamily="65" charset="-120"/>
            </a:rPr>
            <a:t>旗津校區：綜業處第三組陳信樺</a:t>
          </a:r>
          <a:r>
            <a:rPr lang="en-US" altLang="en-US" sz="2400" dirty="0" smtClean="0">
              <a:latin typeface="標楷體" panose="03000509000000000000" pitchFamily="65" charset="-120"/>
              <a:ea typeface="標楷體" panose="03000509000000000000" pitchFamily="65" charset="-120"/>
            </a:rPr>
            <a:t>(</a:t>
          </a:r>
          <a:r>
            <a:rPr lang="zh-TW" altLang="en-US" sz="2400" dirty="0" smtClean="0">
              <a:latin typeface="標楷體" panose="03000509000000000000" pitchFamily="65" charset="-120"/>
              <a:ea typeface="標楷體" panose="03000509000000000000" pitchFamily="65" charset="-120"/>
            </a:rPr>
            <a:t>分機：</a:t>
          </a:r>
          <a:r>
            <a:rPr lang="en-US" altLang="en-US" sz="2400" dirty="0" smtClean="0">
              <a:latin typeface="標楷體" panose="03000509000000000000" pitchFamily="65" charset="-120"/>
              <a:ea typeface="標楷體" panose="03000509000000000000" pitchFamily="65" charset="-120"/>
            </a:rPr>
            <a:t>25037)</a:t>
          </a:r>
          <a:endParaRPr lang="zh-TW" altLang="en-US" sz="2400" dirty="0">
            <a:latin typeface="標楷體" panose="03000509000000000000" pitchFamily="65" charset="-120"/>
            <a:ea typeface="標楷體" panose="03000509000000000000" pitchFamily="65" charset="-120"/>
          </a:endParaRPr>
        </a:p>
      </dgm:t>
    </dgm:pt>
    <dgm:pt modelId="{991DE694-9B19-4F76-A6C2-262773F51FA1}" type="parTrans" cxnId="{0B77547E-FC9D-4978-A637-E257A66BF0B5}">
      <dgm:prSet/>
      <dgm:spPr/>
      <dgm:t>
        <a:bodyPr/>
        <a:lstStyle/>
        <a:p>
          <a:endParaRPr lang="zh-TW" altLang="en-US"/>
        </a:p>
      </dgm:t>
    </dgm:pt>
    <dgm:pt modelId="{B05514E6-B7EC-41AF-8221-E154A0309E50}" type="sibTrans" cxnId="{0B77547E-FC9D-4978-A637-E257A66BF0B5}">
      <dgm:prSet/>
      <dgm:spPr/>
      <dgm:t>
        <a:bodyPr/>
        <a:lstStyle/>
        <a:p>
          <a:endParaRPr lang="zh-TW" altLang="en-US"/>
        </a:p>
      </dgm:t>
    </dgm:pt>
    <dgm:pt modelId="{2D145B7B-7D1B-455A-B21F-8B4D34DB6F4E}">
      <dgm:prSet phldrT="[文字]" custT="1"/>
      <dgm:spPr/>
      <dgm:t>
        <a:bodyPr/>
        <a:lstStyle/>
        <a:p>
          <a:r>
            <a:rPr lang="zh-TW" altLang="en-US" sz="2400" dirty="0" smtClean="0">
              <a:latin typeface="標楷體" panose="03000509000000000000" pitchFamily="65" charset="-120"/>
              <a:ea typeface="標楷體" panose="03000509000000000000" pitchFamily="65" charset="-120"/>
            </a:rPr>
            <a:t>楠梓校區：總務處事務組曾玉霜</a:t>
          </a:r>
          <a:r>
            <a:rPr lang="en-US" altLang="en-US" sz="2400" dirty="0" smtClean="0">
              <a:latin typeface="標楷體" panose="03000509000000000000" pitchFamily="65" charset="-120"/>
              <a:ea typeface="標楷體" panose="03000509000000000000" pitchFamily="65" charset="-120"/>
            </a:rPr>
            <a:t>(</a:t>
          </a:r>
          <a:r>
            <a:rPr lang="zh-TW" altLang="en-US" sz="2400" dirty="0" smtClean="0">
              <a:latin typeface="標楷體" panose="03000509000000000000" pitchFamily="65" charset="-120"/>
              <a:ea typeface="標楷體" panose="03000509000000000000" pitchFamily="65" charset="-120"/>
            </a:rPr>
            <a:t>分機：</a:t>
          </a:r>
          <a:r>
            <a:rPr lang="en-US" altLang="en-US" sz="2400" dirty="0" smtClean="0">
              <a:latin typeface="標楷體" panose="03000509000000000000" pitchFamily="65" charset="-120"/>
              <a:ea typeface="標楷體" panose="03000509000000000000" pitchFamily="65" charset="-120"/>
            </a:rPr>
            <a:t>22111)</a:t>
          </a:r>
          <a:endParaRPr lang="zh-TW" altLang="en-US" sz="2400" dirty="0">
            <a:latin typeface="標楷體" panose="03000509000000000000" pitchFamily="65" charset="-120"/>
            <a:ea typeface="標楷體" panose="03000509000000000000" pitchFamily="65" charset="-120"/>
          </a:endParaRPr>
        </a:p>
      </dgm:t>
    </dgm:pt>
    <dgm:pt modelId="{B62393BF-B421-47A5-8DDE-32BE2A86D98D}" type="parTrans" cxnId="{4E1EBF0D-44CC-4E1B-BCF1-E6912E887087}">
      <dgm:prSet/>
      <dgm:spPr/>
      <dgm:t>
        <a:bodyPr/>
        <a:lstStyle/>
        <a:p>
          <a:endParaRPr lang="zh-TW" altLang="en-US"/>
        </a:p>
      </dgm:t>
    </dgm:pt>
    <dgm:pt modelId="{8311D86E-9D02-4026-8E34-7628DA96A499}" type="sibTrans" cxnId="{4E1EBF0D-44CC-4E1B-BCF1-E6912E887087}">
      <dgm:prSet/>
      <dgm:spPr/>
      <dgm:t>
        <a:bodyPr/>
        <a:lstStyle/>
        <a:p>
          <a:endParaRPr lang="zh-TW" altLang="en-US"/>
        </a:p>
      </dgm:t>
    </dgm:pt>
    <dgm:pt modelId="{0D5D37C3-72AB-4223-B5EE-476984CC85C1}">
      <dgm:prSet phldrT="[文字]" custT="1"/>
      <dgm:spPr/>
      <dgm:t>
        <a:bodyPr/>
        <a:lstStyle/>
        <a:p>
          <a:r>
            <a:rPr lang="zh-TW" altLang="en-US" sz="2400" dirty="0" smtClean="0">
              <a:latin typeface="標楷體" panose="03000509000000000000" pitchFamily="65" charset="-120"/>
              <a:ea typeface="標楷體" panose="03000509000000000000" pitchFamily="65" charset="-120"/>
            </a:rPr>
            <a:t>燕巢校區：綜業處第三組陳丁綺</a:t>
          </a:r>
          <a:r>
            <a:rPr lang="en-US" altLang="en-US" sz="2400" dirty="0" smtClean="0">
              <a:latin typeface="標楷體" panose="03000509000000000000" pitchFamily="65" charset="-120"/>
              <a:ea typeface="標楷體" panose="03000509000000000000" pitchFamily="65" charset="-120"/>
            </a:rPr>
            <a:t>(</a:t>
          </a:r>
          <a:r>
            <a:rPr lang="zh-TW" altLang="en-US" sz="2400" dirty="0" smtClean="0">
              <a:latin typeface="標楷體" panose="03000509000000000000" pitchFamily="65" charset="-120"/>
              <a:ea typeface="標楷體" panose="03000509000000000000" pitchFamily="65" charset="-120"/>
            </a:rPr>
            <a:t>分機：</a:t>
          </a:r>
          <a:r>
            <a:rPr lang="en-US" altLang="en-US" sz="2400" dirty="0" smtClean="0">
              <a:latin typeface="標楷體" panose="03000509000000000000" pitchFamily="65" charset="-120"/>
              <a:ea typeface="標楷體" panose="03000509000000000000" pitchFamily="65" charset="-120"/>
            </a:rPr>
            <a:t>18551)</a:t>
          </a:r>
          <a:endParaRPr lang="zh-TW" altLang="en-US" sz="2400" dirty="0">
            <a:latin typeface="標楷體" panose="03000509000000000000" pitchFamily="65" charset="-120"/>
            <a:ea typeface="標楷體" panose="03000509000000000000" pitchFamily="65" charset="-120"/>
          </a:endParaRPr>
        </a:p>
      </dgm:t>
    </dgm:pt>
    <dgm:pt modelId="{3525E7A8-A3C7-4557-AED0-F947F6A5AD74}" type="parTrans" cxnId="{EB561DC1-6C31-4E1B-A965-A2B10983CE53}">
      <dgm:prSet/>
      <dgm:spPr/>
      <dgm:t>
        <a:bodyPr/>
        <a:lstStyle/>
        <a:p>
          <a:endParaRPr lang="zh-TW" altLang="en-US"/>
        </a:p>
      </dgm:t>
    </dgm:pt>
    <dgm:pt modelId="{3679326D-6FC6-446D-AC35-FBB219663B63}" type="sibTrans" cxnId="{EB561DC1-6C31-4E1B-A965-A2B10983CE53}">
      <dgm:prSet/>
      <dgm:spPr/>
      <dgm:t>
        <a:bodyPr/>
        <a:lstStyle/>
        <a:p>
          <a:endParaRPr lang="zh-TW" altLang="en-US"/>
        </a:p>
      </dgm:t>
    </dgm:pt>
    <dgm:pt modelId="{AF916DF7-EAC3-43A4-8B4B-75400B9AEF08}" type="pres">
      <dgm:prSet presAssocID="{DFC9048B-BCFD-4F3B-8869-F78FF6E4B6A7}" presName="Name0" presStyleCnt="0">
        <dgm:presLayoutVars>
          <dgm:dir/>
          <dgm:animLvl val="lvl"/>
          <dgm:resizeHandles val="exact"/>
        </dgm:presLayoutVars>
      </dgm:prSet>
      <dgm:spPr/>
      <dgm:t>
        <a:bodyPr/>
        <a:lstStyle/>
        <a:p>
          <a:endParaRPr lang="zh-TW" altLang="en-US"/>
        </a:p>
      </dgm:t>
    </dgm:pt>
    <dgm:pt modelId="{B8ECCDC2-5128-47E9-BCEB-BA5309E0EA5F}" type="pres">
      <dgm:prSet presAssocID="{2B3F97B8-03BE-45AC-ABC0-C07A9D0B605F}" presName="linNode" presStyleCnt="0"/>
      <dgm:spPr/>
    </dgm:pt>
    <dgm:pt modelId="{A1569FF9-4988-4C46-A65B-B0BA59DD2F59}" type="pres">
      <dgm:prSet presAssocID="{2B3F97B8-03BE-45AC-ABC0-C07A9D0B605F}" presName="parentText" presStyleLbl="node1" presStyleIdx="0" presStyleCnt="2" custScaleX="66774" custScaleY="57492">
        <dgm:presLayoutVars>
          <dgm:chMax val="1"/>
          <dgm:bulletEnabled val="1"/>
        </dgm:presLayoutVars>
      </dgm:prSet>
      <dgm:spPr/>
      <dgm:t>
        <a:bodyPr/>
        <a:lstStyle/>
        <a:p>
          <a:endParaRPr lang="zh-TW" altLang="en-US"/>
        </a:p>
      </dgm:t>
    </dgm:pt>
    <dgm:pt modelId="{3D96784F-ACAB-424D-979A-22850EBFE24C}" type="pres">
      <dgm:prSet presAssocID="{2B3F97B8-03BE-45AC-ABC0-C07A9D0B605F}" presName="descendantText" presStyleLbl="alignAccFollowNode1" presStyleIdx="0" presStyleCnt="2" custScaleX="109143" custScaleY="48018">
        <dgm:presLayoutVars>
          <dgm:bulletEnabled val="1"/>
        </dgm:presLayoutVars>
      </dgm:prSet>
      <dgm:spPr/>
      <dgm:t>
        <a:bodyPr/>
        <a:lstStyle/>
        <a:p>
          <a:endParaRPr lang="zh-TW" altLang="en-US"/>
        </a:p>
      </dgm:t>
    </dgm:pt>
    <dgm:pt modelId="{5BE4E28E-33C9-40CF-8A38-1EE03FBC0F6A}" type="pres">
      <dgm:prSet presAssocID="{FF2F79FE-D9CF-40BE-9F21-DC7D0F46D610}" presName="sp" presStyleCnt="0"/>
      <dgm:spPr/>
    </dgm:pt>
    <dgm:pt modelId="{A320D252-36DC-4D08-98AC-D3215BE3409E}" type="pres">
      <dgm:prSet presAssocID="{D4191093-0B0F-4855-A19D-171EDB463F06}" presName="linNode" presStyleCnt="0"/>
      <dgm:spPr/>
    </dgm:pt>
    <dgm:pt modelId="{77239EF8-B620-4C2F-820F-8B8E7B432098}" type="pres">
      <dgm:prSet presAssocID="{D4191093-0B0F-4855-A19D-171EDB463F06}" presName="parentText" presStyleLbl="node1" presStyleIdx="1" presStyleCnt="2" custScaleX="65165">
        <dgm:presLayoutVars>
          <dgm:chMax val="1"/>
          <dgm:bulletEnabled val="1"/>
        </dgm:presLayoutVars>
      </dgm:prSet>
      <dgm:spPr/>
      <dgm:t>
        <a:bodyPr/>
        <a:lstStyle/>
        <a:p>
          <a:endParaRPr lang="zh-TW" altLang="en-US"/>
        </a:p>
      </dgm:t>
    </dgm:pt>
    <dgm:pt modelId="{B3BD982E-4AAA-4DCD-A57A-39FF02186E6B}" type="pres">
      <dgm:prSet presAssocID="{D4191093-0B0F-4855-A19D-171EDB463F06}" presName="descendantText" presStyleLbl="alignAccFollowNode1" presStyleIdx="1" presStyleCnt="2" custScaleX="112295">
        <dgm:presLayoutVars>
          <dgm:bulletEnabled val="1"/>
        </dgm:presLayoutVars>
      </dgm:prSet>
      <dgm:spPr/>
      <dgm:t>
        <a:bodyPr/>
        <a:lstStyle/>
        <a:p>
          <a:endParaRPr lang="zh-TW" altLang="en-US"/>
        </a:p>
      </dgm:t>
    </dgm:pt>
  </dgm:ptLst>
  <dgm:cxnLst>
    <dgm:cxn modelId="{E4AE9405-0EBC-4FC7-9DEF-07426951AA5F}" type="presOf" srcId="{0D5D37C3-72AB-4223-B5EE-476984CC85C1}" destId="{B3BD982E-4AAA-4DCD-A57A-39FF02186E6B}" srcOrd="0" destOrd="3" presId="urn:microsoft.com/office/officeart/2005/8/layout/vList5"/>
    <dgm:cxn modelId="{F7D1A8BA-06D2-4974-A9AE-53A0B353B61E}" srcId="{2B3F97B8-03BE-45AC-ABC0-C07A9D0B605F}" destId="{90F86A7E-83B4-4070-8467-B32EA0E874A4}" srcOrd="0" destOrd="0" parTransId="{EC5D177A-9FA3-4E13-BAC6-6B1F088BE4BE}" sibTransId="{8E3BCADE-AB3F-4439-B2F3-464EAD5722B6}"/>
    <dgm:cxn modelId="{0B77547E-FC9D-4978-A637-E257A66BF0B5}" srcId="{D4191093-0B0F-4855-A19D-171EDB463F06}" destId="{486E7691-9042-4E33-9A27-5CAA05314072}" srcOrd="4" destOrd="0" parTransId="{991DE694-9B19-4F76-A6C2-262773F51FA1}" sibTransId="{B05514E6-B7EC-41AF-8221-E154A0309E50}"/>
    <dgm:cxn modelId="{235C6D07-3778-474C-A18E-C22767300315}" type="presOf" srcId="{D4191093-0B0F-4855-A19D-171EDB463F06}" destId="{77239EF8-B620-4C2F-820F-8B8E7B432098}" srcOrd="0" destOrd="0" presId="urn:microsoft.com/office/officeart/2005/8/layout/vList5"/>
    <dgm:cxn modelId="{69EB0B3E-7984-4625-878D-E9863908EEC2}" type="presOf" srcId="{4262097F-8C1C-4F25-A03F-AE03CF85BB32}" destId="{B3BD982E-4AAA-4DCD-A57A-39FF02186E6B}" srcOrd="0" destOrd="1" presId="urn:microsoft.com/office/officeart/2005/8/layout/vList5"/>
    <dgm:cxn modelId="{EDA63F7E-DF97-4F16-8EBC-CC2AD757E285}" srcId="{DFC9048B-BCFD-4F3B-8869-F78FF6E4B6A7}" destId="{2B3F97B8-03BE-45AC-ABC0-C07A9D0B605F}" srcOrd="0" destOrd="0" parTransId="{5E9B20C5-BDD9-41CF-BC2C-A831C62C7774}" sibTransId="{FF2F79FE-D9CF-40BE-9F21-DC7D0F46D610}"/>
    <dgm:cxn modelId="{7A26BA5E-9B20-48AE-822D-1B94FFA30F9A}" type="presOf" srcId="{90F86A7E-83B4-4070-8467-B32EA0E874A4}" destId="{3D96784F-ACAB-424D-979A-22850EBFE24C}" srcOrd="0" destOrd="0" presId="urn:microsoft.com/office/officeart/2005/8/layout/vList5"/>
    <dgm:cxn modelId="{C44AE820-FA99-48A6-9B4B-B954A51FEEF1}" type="presOf" srcId="{486E7691-9042-4E33-9A27-5CAA05314072}" destId="{B3BD982E-4AAA-4DCD-A57A-39FF02186E6B}" srcOrd="0" destOrd="4" presId="urn:microsoft.com/office/officeart/2005/8/layout/vList5"/>
    <dgm:cxn modelId="{EB561DC1-6C31-4E1B-A965-A2B10983CE53}" srcId="{D4191093-0B0F-4855-A19D-171EDB463F06}" destId="{0D5D37C3-72AB-4223-B5EE-476984CC85C1}" srcOrd="3" destOrd="0" parTransId="{3525E7A8-A3C7-4557-AED0-F947F6A5AD74}" sibTransId="{3679326D-6FC6-446D-AC35-FBB219663B63}"/>
    <dgm:cxn modelId="{4A662ED5-7026-4625-981A-9E90E92BB639}" type="presOf" srcId="{DFC9048B-BCFD-4F3B-8869-F78FF6E4B6A7}" destId="{AF916DF7-EAC3-43A4-8B4B-75400B9AEF08}" srcOrd="0" destOrd="0" presId="urn:microsoft.com/office/officeart/2005/8/layout/vList5"/>
    <dgm:cxn modelId="{EC45FFFF-146D-4756-A9AD-28227DF8C402}" srcId="{D4191093-0B0F-4855-A19D-171EDB463F06}" destId="{6622829B-82C2-4683-9AC4-FE7C86AFA675}" srcOrd="0" destOrd="0" parTransId="{495B1186-4347-4E5E-927B-E3187FD45E1F}" sibTransId="{D179A85C-A185-46B6-9A52-3FCFB9664FC4}"/>
    <dgm:cxn modelId="{BA3693DB-2809-4BF3-92B2-28480442FFD8}" srcId="{DFC9048B-BCFD-4F3B-8869-F78FF6E4B6A7}" destId="{D4191093-0B0F-4855-A19D-171EDB463F06}" srcOrd="1" destOrd="0" parTransId="{2C0EF39A-E866-4D7D-999F-3A5859704C6F}" sibTransId="{E61B45FD-84CA-426A-AB11-C456D12DDDC6}"/>
    <dgm:cxn modelId="{47F8C27A-F6C7-4085-AC85-A36E182BEDD2}" srcId="{D4191093-0B0F-4855-A19D-171EDB463F06}" destId="{4262097F-8C1C-4F25-A03F-AE03CF85BB32}" srcOrd="1" destOrd="0" parTransId="{4CF31DFB-33FE-44D8-AC0F-60EC20952273}" sibTransId="{69022CE1-593C-47C9-AC53-87A63FDAF0C2}"/>
    <dgm:cxn modelId="{4E1EBF0D-44CC-4E1B-BCF1-E6912E887087}" srcId="{D4191093-0B0F-4855-A19D-171EDB463F06}" destId="{2D145B7B-7D1B-455A-B21F-8B4D34DB6F4E}" srcOrd="2" destOrd="0" parTransId="{B62393BF-B421-47A5-8DDE-32BE2A86D98D}" sibTransId="{8311D86E-9D02-4026-8E34-7628DA96A499}"/>
    <dgm:cxn modelId="{E8BFCAC2-F55F-4FB8-8261-87C14B8E71D7}" type="presOf" srcId="{6622829B-82C2-4683-9AC4-FE7C86AFA675}" destId="{B3BD982E-4AAA-4DCD-A57A-39FF02186E6B}" srcOrd="0" destOrd="0" presId="urn:microsoft.com/office/officeart/2005/8/layout/vList5"/>
    <dgm:cxn modelId="{88578916-DF0D-45EE-9389-2AD7971D2FFF}" type="presOf" srcId="{2D145B7B-7D1B-455A-B21F-8B4D34DB6F4E}" destId="{B3BD982E-4AAA-4DCD-A57A-39FF02186E6B}" srcOrd="0" destOrd="2" presId="urn:microsoft.com/office/officeart/2005/8/layout/vList5"/>
    <dgm:cxn modelId="{A871EE4D-C227-43B4-8E06-DBE2F47BB224}" type="presOf" srcId="{2B3F97B8-03BE-45AC-ABC0-C07A9D0B605F}" destId="{A1569FF9-4988-4C46-A65B-B0BA59DD2F59}" srcOrd="0" destOrd="0" presId="urn:microsoft.com/office/officeart/2005/8/layout/vList5"/>
    <dgm:cxn modelId="{0336A876-9E6E-4AA5-BAB2-4AE05D6B799D}" type="presParOf" srcId="{AF916DF7-EAC3-43A4-8B4B-75400B9AEF08}" destId="{B8ECCDC2-5128-47E9-BCEB-BA5309E0EA5F}" srcOrd="0" destOrd="0" presId="urn:microsoft.com/office/officeart/2005/8/layout/vList5"/>
    <dgm:cxn modelId="{30172C02-8276-4317-B137-3C8089B8BE3E}" type="presParOf" srcId="{B8ECCDC2-5128-47E9-BCEB-BA5309E0EA5F}" destId="{A1569FF9-4988-4C46-A65B-B0BA59DD2F59}" srcOrd="0" destOrd="0" presId="urn:microsoft.com/office/officeart/2005/8/layout/vList5"/>
    <dgm:cxn modelId="{490FC4CB-B81E-4ABC-8CFF-5BE7CE75B2ED}" type="presParOf" srcId="{B8ECCDC2-5128-47E9-BCEB-BA5309E0EA5F}" destId="{3D96784F-ACAB-424D-979A-22850EBFE24C}" srcOrd="1" destOrd="0" presId="urn:microsoft.com/office/officeart/2005/8/layout/vList5"/>
    <dgm:cxn modelId="{D337C0FC-1BF8-436D-AC97-D87C11BD82E9}" type="presParOf" srcId="{AF916DF7-EAC3-43A4-8B4B-75400B9AEF08}" destId="{5BE4E28E-33C9-40CF-8A38-1EE03FBC0F6A}" srcOrd="1" destOrd="0" presId="urn:microsoft.com/office/officeart/2005/8/layout/vList5"/>
    <dgm:cxn modelId="{A6D5BA27-BC37-4F4B-BE70-F10FBEBA90F9}" type="presParOf" srcId="{AF916DF7-EAC3-43A4-8B4B-75400B9AEF08}" destId="{A320D252-36DC-4D08-98AC-D3215BE3409E}" srcOrd="2" destOrd="0" presId="urn:microsoft.com/office/officeart/2005/8/layout/vList5"/>
    <dgm:cxn modelId="{558B0627-E746-4455-8284-11E4B8189B6D}" type="presParOf" srcId="{A320D252-36DC-4D08-98AC-D3215BE3409E}" destId="{77239EF8-B620-4C2F-820F-8B8E7B432098}" srcOrd="0" destOrd="0" presId="urn:microsoft.com/office/officeart/2005/8/layout/vList5"/>
    <dgm:cxn modelId="{3CBBC607-6462-487B-BA00-7C377F255D1F}" type="presParOf" srcId="{A320D252-36DC-4D08-98AC-D3215BE3409E}" destId="{B3BD982E-4AAA-4DCD-A57A-39FF02186E6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96784F-ACAB-424D-979A-22850EBFE24C}">
      <dsp:nvSpPr>
        <dsp:cNvPr id="0" name=""/>
        <dsp:cNvSpPr/>
      </dsp:nvSpPr>
      <dsp:spPr>
        <a:xfrm rot="5400000">
          <a:off x="5661394" y="-2631278"/>
          <a:ext cx="1280640" cy="718078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zh-TW" altLang="en-US" sz="2600" kern="1200" dirty="0" smtClean="0">
              <a:solidFill>
                <a:srgbClr val="000000"/>
              </a:solidFill>
              <a:latin typeface="Calibri" panose="020F0502020204030204" pitchFamily="34" charset="0"/>
              <a:ea typeface="標楷體" panose="03000509000000000000" pitchFamily="65" charset="-120"/>
              <a:cs typeface="Times New Roman" panose="02020603050405020304" pitchFamily="18" charset="0"/>
            </a:rPr>
            <a:t>各項容器請勿丟棄，請攜回供補充時使用</a:t>
          </a:r>
          <a:endParaRPr lang="zh-TW" altLang="en-US" sz="2600" kern="1200" dirty="0"/>
        </a:p>
      </dsp:txBody>
      <dsp:txXfrm rot="-5400000">
        <a:off x="2711321" y="381311"/>
        <a:ext cx="7118270" cy="1155608"/>
      </dsp:txXfrm>
    </dsp:sp>
    <dsp:sp modelId="{A1569FF9-4988-4C46-A65B-B0BA59DD2F59}">
      <dsp:nvSpPr>
        <dsp:cNvPr id="0" name=""/>
        <dsp:cNvSpPr/>
      </dsp:nvSpPr>
      <dsp:spPr>
        <a:xfrm>
          <a:off x="240132" y="794"/>
          <a:ext cx="2471189" cy="1916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lvl="0" algn="ctr" defTabSz="1644650">
            <a:lnSpc>
              <a:spcPct val="90000"/>
            </a:lnSpc>
            <a:spcBef>
              <a:spcPct val="0"/>
            </a:spcBef>
            <a:spcAft>
              <a:spcPct val="35000"/>
            </a:spcAft>
          </a:pPr>
          <a:r>
            <a:rPr lang="zh-TW" altLang="en-US" sz="3700" kern="1200" dirty="0" smtClean="0"/>
            <a:t>容器</a:t>
          </a:r>
          <a:endParaRPr lang="zh-TW" altLang="en-US" sz="3700" kern="1200" dirty="0"/>
        </a:p>
      </dsp:txBody>
      <dsp:txXfrm>
        <a:off x="333695" y="94357"/>
        <a:ext cx="2284063" cy="1729513"/>
      </dsp:txXfrm>
    </dsp:sp>
    <dsp:sp modelId="{B3BD982E-4AAA-4DCD-A57A-39FF02186E6B}">
      <dsp:nvSpPr>
        <dsp:cNvPr id="0" name=""/>
        <dsp:cNvSpPr/>
      </dsp:nvSpPr>
      <dsp:spPr>
        <a:xfrm rot="5400000">
          <a:off x="5012357" y="56914"/>
          <a:ext cx="2667000" cy="738816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zh-TW" sz="2400" kern="1200" dirty="0" smtClean="0">
              <a:latin typeface="標楷體" panose="03000509000000000000" pitchFamily="65" charset="-120"/>
              <a:ea typeface="標楷體" panose="03000509000000000000" pitchFamily="65" charset="-120"/>
            </a:rPr>
            <a:t>第一校區：總務處事務組藍進忠</a:t>
          </a:r>
          <a:r>
            <a:rPr lang="en-US" sz="2400" kern="1200" dirty="0" smtClean="0">
              <a:latin typeface="標楷體" panose="03000509000000000000" pitchFamily="65" charset="-120"/>
              <a:ea typeface="標楷體" panose="03000509000000000000" pitchFamily="65" charset="-120"/>
            </a:rPr>
            <a:t>(</a:t>
          </a:r>
          <a:r>
            <a:rPr lang="zh-TW" sz="2400" kern="1200" dirty="0" smtClean="0">
              <a:latin typeface="標楷體" panose="03000509000000000000" pitchFamily="65" charset="-120"/>
              <a:ea typeface="標楷體" panose="03000509000000000000" pitchFamily="65" charset="-120"/>
            </a:rPr>
            <a:t>分機：</a:t>
          </a:r>
          <a:r>
            <a:rPr lang="en-US" sz="2400" kern="1200" dirty="0" smtClean="0">
              <a:latin typeface="標楷體" panose="03000509000000000000" pitchFamily="65" charset="-120"/>
              <a:ea typeface="標楷體" panose="03000509000000000000" pitchFamily="65" charset="-120"/>
            </a:rPr>
            <a:t>31362)</a:t>
          </a:r>
          <a:endParaRPr lang="zh-TW" altLang="en-US" sz="2400" kern="1200" dirty="0">
            <a:latin typeface="標楷體" panose="03000509000000000000" pitchFamily="65" charset="-120"/>
            <a:ea typeface="標楷體" panose="03000509000000000000" pitchFamily="65" charset="-120"/>
          </a:endParaRPr>
        </a:p>
        <a:p>
          <a:pPr marL="228600" lvl="1" indent="-228600" algn="l" defTabSz="1066800">
            <a:lnSpc>
              <a:spcPct val="90000"/>
            </a:lnSpc>
            <a:spcBef>
              <a:spcPct val="0"/>
            </a:spcBef>
            <a:spcAft>
              <a:spcPct val="15000"/>
            </a:spcAft>
            <a:buChar char="••"/>
          </a:pPr>
          <a:r>
            <a:rPr lang="zh-TW" altLang="en-US" sz="2400" kern="1200" dirty="0" smtClean="0">
              <a:latin typeface="標楷體" panose="03000509000000000000" pitchFamily="65" charset="-120"/>
              <a:ea typeface="標楷體" panose="03000509000000000000" pitchFamily="65" charset="-120"/>
            </a:rPr>
            <a:t>建工校區：總務處採購組周淑惠</a:t>
          </a:r>
          <a:r>
            <a:rPr lang="en-US" altLang="en-US" sz="2400" kern="1200" dirty="0" smtClean="0">
              <a:latin typeface="標楷體" panose="03000509000000000000" pitchFamily="65" charset="-120"/>
              <a:ea typeface="標楷體" panose="03000509000000000000" pitchFamily="65" charset="-120"/>
            </a:rPr>
            <a:t>(</a:t>
          </a:r>
          <a:r>
            <a:rPr lang="zh-TW" altLang="en-US" sz="2400" kern="1200" dirty="0" smtClean="0">
              <a:latin typeface="標楷體" panose="03000509000000000000" pitchFamily="65" charset="-120"/>
              <a:ea typeface="標楷體" panose="03000509000000000000" pitchFamily="65" charset="-120"/>
            </a:rPr>
            <a:t>分機：</a:t>
          </a:r>
          <a:r>
            <a:rPr lang="en-US" altLang="en-US" sz="2400" kern="1200" dirty="0" smtClean="0">
              <a:latin typeface="標楷體" panose="03000509000000000000" pitchFamily="65" charset="-120"/>
              <a:ea typeface="標楷體" panose="03000509000000000000" pitchFamily="65" charset="-120"/>
            </a:rPr>
            <a:t>12656)</a:t>
          </a:r>
          <a:endParaRPr lang="zh-TW" altLang="en-US" sz="2400" kern="1200" dirty="0">
            <a:latin typeface="標楷體" panose="03000509000000000000" pitchFamily="65" charset="-120"/>
            <a:ea typeface="標楷體" panose="03000509000000000000" pitchFamily="65" charset="-120"/>
          </a:endParaRPr>
        </a:p>
        <a:p>
          <a:pPr marL="228600" lvl="1" indent="-228600" algn="l" defTabSz="1066800">
            <a:lnSpc>
              <a:spcPct val="90000"/>
            </a:lnSpc>
            <a:spcBef>
              <a:spcPct val="0"/>
            </a:spcBef>
            <a:spcAft>
              <a:spcPct val="15000"/>
            </a:spcAft>
            <a:buChar char="••"/>
          </a:pPr>
          <a:r>
            <a:rPr lang="zh-TW" altLang="en-US" sz="2400" kern="1200" dirty="0" smtClean="0">
              <a:latin typeface="標楷體" panose="03000509000000000000" pitchFamily="65" charset="-120"/>
              <a:ea typeface="標楷體" panose="03000509000000000000" pitchFamily="65" charset="-120"/>
            </a:rPr>
            <a:t>楠梓校區：總務處事務組曾玉霜</a:t>
          </a:r>
          <a:r>
            <a:rPr lang="en-US" altLang="en-US" sz="2400" kern="1200" dirty="0" smtClean="0">
              <a:latin typeface="標楷體" panose="03000509000000000000" pitchFamily="65" charset="-120"/>
              <a:ea typeface="標楷體" panose="03000509000000000000" pitchFamily="65" charset="-120"/>
            </a:rPr>
            <a:t>(</a:t>
          </a:r>
          <a:r>
            <a:rPr lang="zh-TW" altLang="en-US" sz="2400" kern="1200" dirty="0" smtClean="0">
              <a:latin typeface="標楷體" panose="03000509000000000000" pitchFamily="65" charset="-120"/>
              <a:ea typeface="標楷體" panose="03000509000000000000" pitchFamily="65" charset="-120"/>
            </a:rPr>
            <a:t>分機：</a:t>
          </a:r>
          <a:r>
            <a:rPr lang="en-US" altLang="en-US" sz="2400" kern="1200" dirty="0" smtClean="0">
              <a:latin typeface="標楷體" panose="03000509000000000000" pitchFamily="65" charset="-120"/>
              <a:ea typeface="標楷體" panose="03000509000000000000" pitchFamily="65" charset="-120"/>
            </a:rPr>
            <a:t>22111)</a:t>
          </a:r>
          <a:endParaRPr lang="zh-TW" altLang="en-US" sz="2400" kern="1200" dirty="0">
            <a:latin typeface="標楷體" panose="03000509000000000000" pitchFamily="65" charset="-120"/>
            <a:ea typeface="標楷體" panose="03000509000000000000" pitchFamily="65" charset="-120"/>
          </a:endParaRPr>
        </a:p>
        <a:p>
          <a:pPr marL="228600" lvl="1" indent="-228600" algn="l" defTabSz="1066800">
            <a:lnSpc>
              <a:spcPct val="90000"/>
            </a:lnSpc>
            <a:spcBef>
              <a:spcPct val="0"/>
            </a:spcBef>
            <a:spcAft>
              <a:spcPct val="15000"/>
            </a:spcAft>
            <a:buChar char="••"/>
          </a:pPr>
          <a:r>
            <a:rPr lang="zh-TW" altLang="en-US" sz="2400" kern="1200" dirty="0" smtClean="0">
              <a:latin typeface="標楷體" panose="03000509000000000000" pitchFamily="65" charset="-120"/>
              <a:ea typeface="標楷體" panose="03000509000000000000" pitchFamily="65" charset="-120"/>
            </a:rPr>
            <a:t>燕巢校區：綜業處第三組陳丁綺</a:t>
          </a:r>
          <a:r>
            <a:rPr lang="en-US" altLang="en-US" sz="2400" kern="1200" dirty="0" smtClean="0">
              <a:latin typeface="標楷體" panose="03000509000000000000" pitchFamily="65" charset="-120"/>
              <a:ea typeface="標楷體" panose="03000509000000000000" pitchFamily="65" charset="-120"/>
            </a:rPr>
            <a:t>(</a:t>
          </a:r>
          <a:r>
            <a:rPr lang="zh-TW" altLang="en-US" sz="2400" kern="1200" dirty="0" smtClean="0">
              <a:latin typeface="標楷體" panose="03000509000000000000" pitchFamily="65" charset="-120"/>
              <a:ea typeface="標楷體" panose="03000509000000000000" pitchFamily="65" charset="-120"/>
            </a:rPr>
            <a:t>分機：</a:t>
          </a:r>
          <a:r>
            <a:rPr lang="en-US" altLang="en-US" sz="2400" kern="1200" dirty="0" smtClean="0">
              <a:latin typeface="標楷體" panose="03000509000000000000" pitchFamily="65" charset="-120"/>
              <a:ea typeface="標楷體" panose="03000509000000000000" pitchFamily="65" charset="-120"/>
            </a:rPr>
            <a:t>18551)</a:t>
          </a:r>
          <a:endParaRPr lang="zh-TW" altLang="en-US" sz="2400" kern="1200" dirty="0">
            <a:latin typeface="標楷體" panose="03000509000000000000" pitchFamily="65" charset="-120"/>
            <a:ea typeface="標楷體" panose="03000509000000000000" pitchFamily="65" charset="-120"/>
          </a:endParaRPr>
        </a:p>
        <a:p>
          <a:pPr marL="228600" lvl="1" indent="-228600" algn="l" defTabSz="1066800">
            <a:lnSpc>
              <a:spcPct val="90000"/>
            </a:lnSpc>
            <a:spcBef>
              <a:spcPct val="0"/>
            </a:spcBef>
            <a:spcAft>
              <a:spcPct val="15000"/>
            </a:spcAft>
            <a:buChar char="••"/>
          </a:pPr>
          <a:r>
            <a:rPr lang="zh-TW" altLang="en-US" sz="2400" kern="1200" dirty="0" smtClean="0">
              <a:latin typeface="標楷體" panose="03000509000000000000" pitchFamily="65" charset="-120"/>
              <a:ea typeface="標楷體" panose="03000509000000000000" pitchFamily="65" charset="-120"/>
            </a:rPr>
            <a:t>旗津校區：綜業處第三組陳信樺</a:t>
          </a:r>
          <a:r>
            <a:rPr lang="en-US" altLang="en-US" sz="2400" kern="1200" dirty="0" smtClean="0">
              <a:latin typeface="標楷體" panose="03000509000000000000" pitchFamily="65" charset="-120"/>
              <a:ea typeface="標楷體" panose="03000509000000000000" pitchFamily="65" charset="-120"/>
            </a:rPr>
            <a:t>(</a:t>
          </a:r>
          <a:r>
            <a:rPr lang="zh-TW" altLang="en-US" sz="2400" kern="1200" dirty="0" smtClean="0">
              <a:latin typeface="標楷體" panose="03000509000000000000" pitchFamily="65" charset="-120"/>
              <a:ea typeface="標楷體" panose="03000509000000000000" pitchFamily="65" charset="-120"/>
            </a:rPr>
            <a:t>分機：</a:t>
          </a:r>
          <a:r>
            <a:rPr lang="en-US" altLang="en-US" sz="2400" kern="1200" dirty="0" smtClean="0">
              <a:latin typeface="標楷體" panose="03000509000000000000" pitchFamily="65" charset="-120"/>
              <a:ea typeface="標楷體" panose="03000509000000000000" pitchFamily="65" charset="-120"/>
            </a:rPr>
            <a:t>25037)</a:t>
          </a:r>
          <a:endParaRPr lang="zh-TW" altLang="en-US" sz="2400" kern="1200" dirty="0">
            <a:latin typeface="標楷體" panose="03000509000000000000" pitchFamily="65" charset="-120"/>
            <a:ea typeface="標楷體" panose="03000509000000000000" pitchFamily="65" charset="-120"/>
          </a:endParaRPr>
        </a:p>
      </dsp:txBody>
      <dsp:txXfrm rot="-5400000">
        <a:off x="2651775" y="2547688"/>
        <a:ext cx="7257972" cy="2406616"/>
      </dsp:txXfrm>
    </dsp:sp>
    <dsp:sp modelId="{77239EF8-B620-4C2F-820F-8B8E7B432098}">
      <dsp:nvSpPr>
        <dsp:cNvPr id="0" name=""/>
        <dsp:cNvSpPr/>
      </dsp:nvSpPr>
      <dsp:spPr>
        <a:xfrm>
          <a:off x="240132" y="2084121"/>
          <a:ext cx="2411643" cy="333375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lvl="0" algn="ctr" defTabSz="1644650">
            <a:lnSpc>
              <a:spcPct val="90000"/>
            </a:lnSpc>
            <a:spcBef>
              <a:spcPct val="0"/>
            </a:spcBef>
            <a:spcAft>
              <a:spcPct val="35000"/>
            </a:spcAft>
          </a:pPr>
          <a:r>
            <a:rPr lang="zh-TW" altLang="en-US" sz="3700" kern="1200" dirty="0" smtClean="0"/>
            <a:t>洗手乳、漂白水補充窗口</a:t>
          </a:r>
          <a:endParaRPr lang="zh-TW" altLang="en-US" sz="3700" kern="1200" dirty="0"/>
        </a:p>
      </dsp:txBody>
      <dsp:txXfrm>
        <a:off x="357859" y="2201848"/>
        <a:ext cx="2176189" cy="309829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5838" y="0"/>
            <a:ext cx="2949787" cy="496967"/>
          </a:xfrm>
          <a:prstGeom prst="rect">
            <a:avLst/>
          </a:prstGeom>
        </p:spPr>
        <p:txBody>
          <a:bodyPr vert="horz" lIns="91440" tIns="45720" rIns="91440" bIns="45720" rtlCol="0"/>
          <a:lstStyle>
            <a:lvl1pPr algn="r">
              <a:defRPr sz="1200"/>
            </a:lvl1pPr>
          </a:lstStyle>
          <a:p>
            <a:fld id="{A0151142-1767-47CE-B77F-1FC7B4273132}" type="datetimeFigureOut">
              <a:rPr lang="zh-TW" altLang="en-US" smtClean="0"/>
              <a:t>2020/2/24</a:t>
            </a:fld>
            <a:endParaRPr lang="zh-TW" altLang="en-US"/>
          </a:p>
        </p:txBody>
      </p:sp>
      <p:sp>
        <p:nvSpPr>
          <p:cNvPr id="4" name="頁尾版面配置區 3"/>
          <p:cNvSpPr>
            <a:spLocks noGrp="1"/>
          </p:cNvSpPr>
          <p:nvPr>
            <p:ph type="ftr" sz="quarter" idx="2"/>
          </p:nvPr>
        </p:nvSpPr>
        <p:spPr>
          <a:xfrm>
            <a:off x="0" y="9440646"/>
            <a:ext cx="2949787" cy="49696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5838" y="9440646"/>
            <a:ext cx="2949787" cy="496967"/>
          </a:xfrm>
          <a:prstGeom prst="rect">
            <a:avLst/>
          </a:prstGeom>
        </p:spPr>
        <p:txBody>
          <a:bodyPr vert="horz" lIns="91440" tIns="45720" rIns="91440" bIns="45720" rtlCol="0" anchor="b"/>
          <a:lstStyle>
            <a:lvl1pPr algn="r">
              <a:defRPr sz="1200"/>
            </a:lvl1pPr>
          </a:lstStyle>
          <a:p>
            <a:fld id="{889A6463-CBCE-41EF-81A3-74F70115F8CC}" type="slidenum">
              <a:rPr lang="zh-TW" altLang="en-US" smtClean="0"/>
              <a:t>‹#›</a:t>
            </a:fld>
            <a:endParaRPr lang="zh-TW" altLang="en-US"/>
          </a:p>
        </p:txBody>
      </p:sp>
    </p:spTree>
    <p:extLst>
      <p:ext uri="{BB962C8B-B14F-4D97-AF65-F5344CB8AC3E}">
        <p14:creationId xmlns:p14="http://schemas.microsoft.com/office/powerpoint/2010/main" val="193565431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14" name="標題 13"/>
          <p:cNvSpPr>
            <a:spLocks noGrp="1"/>
          </p:cNvSpPr>
          <p:nvPr>
            <p:ph type="ctrTitle"/>
          </p:nvPr>
        </p:nvSpPr>
        <p:spPr>
          <a:xfrm>
            <a:off x="1910080" y="359898"/>
            <a:ext cx="9875520" cy="1472184"/>
          </a:xfrm>
        </p:spPr>
        <p:txBody>
          <a:bodyPr anchor="b"/>
          <a:lstStyle>
            <a:lvl1pPr algn="l">
              <a:defRPr/>
            </a:lvl1pPr>
            <a:extLst/>
          </a:lstStyle>
          <a:p>
            <a:r>
              <a:rPr kumimoji="0" lang="zh-TW" altLang="en-US" smtClean="0"/>
              <a:t>按一下以編輯母片標題樣式</a:t>
            </a:r>
            <a:endParaRPr kumimoji="0" lang="en-US"/>
          </a:p>
        </p:txBody>
      </p:sp>
      <p:sp>
        <p:nvSpPr>
          <p:cNvPr id="22" name="副標題 21"/>
          <p:cNvSpPr>
            <a:spLocks noGrp="1"/>
          </p:cNvSpPr>
          <p:nvPr>
            <p:ph type="subTitle" idx="1"/>
          </p:nvPr>
        </p:nvSpPr>
        <p:spPr>
          <a:xfrm>
            <a:off x="1910080" y="1850064"/>
            <a:ext cx="987552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TW" altLang="en-US" smtClean="0"/>
              <a:t>按一下以編輯母片副標題樣式</a:t>
            </a:r>
            <a:endParaRPr kumimoji="0" lang="en-US"/>
          </a:p>
        </p:txBody>
      </p:sp>
      <p:sp>
        <p:nvSpPr>
          <p:cNvPr id="7" name="日期版面配置區 6"/>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20" name="頁尾版面配置區 19"/>
          <p:cNvSpPr>
            <a:spLocks noGrp="1"/>
          </p:cNvSpPr>
          <p:nvPr>
            <p:ph type="ftr" sz="quarter" idx="11"/>
          </p:nvPr>
        </p:nvSpPr>
        <p:spPr/>
        <p:txBody>
          <a:bodyPr/>
          <a:lstStyle/>
          <a:p>
            <a:endParaRPr lang="zh-TW" altLang="en-US"/>
          </a:p>
        </p:txBody>
      </p:sp>
      <p:sp>
        <p:nvSpPr>
          <p:cNvPr id="10" name="投影片編號版面配置區 9"/>
          <p:cNvSpPr>
            <a:spLocks noGrp="1"/>
          </p:cNvSpPr>
          <p:nvPr>
            <p:ph type="sldNum" sz="quarter" idx="12"/>
          </p:nvPr>
        </p:nvSpPr>
        <p:spPr/>
        <p:txBody>
          <a:bodyPr/>
          <a:lstStyle/>
          <a:p>
            <a:fld id="{31FCBABE-422E-4645-A673-52C571281E83}" type="slidenum">
              <a:rPr lang="zh-TW" altLang="en-US" smtClean="0"/>
              <a:t>‹#›</a:t>
            </a:fld>
            <a:endParaRPr lang="zh-TW" altLang="en-US"/>
          </a:p>
        </p:txBody>
      </p:sp>
      <p:sp>
        <p:nvSpPr>
          <p:cNvPr id="8" name="橢圓 7"/>
          <p:cNvSpPr/>
          <p:nvPr/>
        </p:nvSpPr>
        <p:spPr>
          <a:xfrm>
            <a:off x="1228577" y="1413802"/>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橢圓 8"/>
          <p:cNvSpPr/>
          <p:nvPr/>
        </p:nvSpPr>
        <p:spPr>
          <a:xfrm>
            <a:off x="1542901" y="1345016"/>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1FCBABE-422E-4645-A673-52C571281E83}" type="slidenum">
              <a:rPr lang="zh-TW" altLang="en-US" smtClean="0"/>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7" name="矩形 6"/>
          <p:cNvSpPr/>
          <p:nvPr/>
        </p:nvSpPr>
        <p:spPr>
          <a:xfrm>
            <a:off x="3043853" y="-54"/>
            <a:ext cx="9144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標題 1"/>
          <p:cNvSpPr>
            <a:spLocks noGrp="1"/>
          </p:cNvSpPr>
          <p:nvPr>
            <p:ph type="title"/>
          </p:nvPr>
        </p:nvSpPr>
        <p:spPr>
          <a:xfrm>
            <a:off x="3437856" y="2600325"/>
            <a:ext cx="8534400" cy="2286000"/>
          </a:xfrm>
        </p:spPr>
        <p:txBody>
          <a:bodyPr anchor="t"/>
          <a:lstStyle>
            <a:lvl1pPr algn="l">
              <a:lnSpc>
                <a:spcPts val="4500"/>
              </a:lnSpc>
              <a:buNone/>
              <a:defRPr sz="4000" b="1" cap="all"/>
            </a:lvl1pPr>
            <a:extLst/>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3437856" y="1066800"/>
            <a:ext cx="85344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1FCBABE-422E-4645-A673-52C571281E83}" type="slidenum">
              <a:rPr lang="zh-TW" altLang="en-US" smtClean="0"/>
              <a:t>‹#›</a:t>
            </a:fld>
            <a:endParaRPr lang="zh-TW" altLang="en-US"/>
          </a:p>
        </p:txBody>
      </p:sp>
      <p:sp>
        <p:nvSpPr>
          <p:cNvPr id="10" name="矩形 9"/>
          <p:cNvSpPr/>
          <p:nvPr/>
        </p:nvSpPr>
        <p:spPr bwMode="invGray">
          <a:xfrm>
            <a:off x="3048000" y="0"/>
            <a:ext cx="1016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橢圓 7"/>
          <p:cNvSpPr/>
          <p:nvPr/>
        </p:nvSpPr>
        <p:spPr>
          <a:xfrm>
            <a:off x="2896428" y="2814656"/>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橢圓 8"/>
          <p:cNvSpPr/>
          <p:nvPr/>
        </p:nvSpPr>
        <p:spPr>
          <a:xfrm>
            <a:off x="3210752" y="2745870"/>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914144" y="274320"/>
            <a:ext cx="9997440" cy="1143000"/>
          </a:xfrm>
        </p:spPr>
        <p:txBody>
          <a:bodyPr/>
          <a:lstStyle/>
          <a:p>
            <a:r>
              <a:rPr kumimoji="0" lang="zh-TW" altLang="en-US" smtClean="0"/>
              <a:t>按一下以編輯母片標題樣式</a:t>
            </a:r>
            <a:endParaRPr kumimoji="0" lang="en-US"/>
          </a:p>
        </p:txBody>
      </p:sp>
      <p:sp>
        <p:nvSpPr>
          <p:cNvPr id="3" name="內容版面配置區 2"/>
          <p:cNvSpPr>
            <a:spLocks noGrp="1"/>
          </p:cNvSpPr>
          <p:nvPr>
            <p:ph sz="half" idx="1"/>
          </p:nvPr>
        </p:nvSpPr>
        <p:spPr>
          <a:xfrm>
            <a:off x="191414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內容版面配置區 3"/>
          <p:cNvSpPr>
            <a:spLocks noGrp="1"/>
          </p:cNvSpPr>
          <p:nvPr>
            <p:ph sz="half" idx="2"/>
          </p:nvPr>
        </p:nvSpPr>
        <p:spPr>
          <a:xfrm>
            <a:off x="703478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1FCBABE-422E-4645-A673-52C571281E83}" type="slidenum">
              <a:rPr lang="zh-TW" altLang="en-US" smtClean="0"/>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09600" y="5160336"/>
            <a:ext cx="10972800" cy="1143000"/>
          </a:xfrm>
        </p:spPr>
        <p:txBody>
          <a:bodyPr anchor="ctr"/>
          <a:lstStyle>
            <a:lvl1pPr algn="ctr">
              <a:defRPr sz="4500" b="1" cap="none" baseline="0"/>
            </a:lvl1pPr>
            <a:extLst/>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60960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TW" altLang="en-US" smtClean="0"/>
              <a:t>按一下以編輯母片文字樣式</a:t>
            </a:r>
          </a:p>
        </p:txBody>
      </p:sp>
      <p:sp>
        <p:nvSpPr>
          <p:cNvPr id="4" name="文字版面配置區 3"/>
          <p:cNvSpPr>
            <a:spLocks noGrp="1"/>
          </p:cNvSpPr>
          <p:nvPr>
            <p:ph type="body" sz="half" idx="3"/>
          </p:nvPr>
        </p:nvSpPr>
        <p:spPr>
          <a:xfrm>
            <a:off x="621792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TW" altLang="en-US" smtClean="0"/>
              <a:t>按一下以編輯母片文字樣式</a:t>
            </a:r>
          </a:p>
        </p:txBody>
      </p:sp>
      <p:sp>
        <p:nvSpPr>
          <p:cNvPr id="5" name="內容版面配置區 4"/>
          <p:cNvSpPr>
            <a:spLocks noGrp="1"/>
          </p:cNvSpPr>
          <p:nvPr>
            <p:ph sz="quarter" idx="2"/>
          </p:nvPr>
        </p:nvSpPr>
        <p:spPr>
          <a:xfrm>
            <a:off x="60960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6" name="內容版面配置區 5"/>
          <p:cNvSpPr>
            <a:spLocks noGrp="1"/>
          </p:cNvSpPr>
          <p:nvPr>
            <p:ph sz="quarter" idx="4"/>
          </p:nvPr>
        </p:nvSpPr>
        <p:spPr>
          <a:xfrm>
            <a:off x="621792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31FCBABE-422E-4645-A673-52C571281E83}" type="slidenum">
              <a:rPr lang="zh-TW" altLang="en-US" smtClean="0"/>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1914144" y="274320"/>
            <a:ext cx="9997440" cy="1143000"/>
          </a:xfrm>
        </p:spPr>
        <p:txBody>
          <a:bodyPr anchor="ctr"/>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31FCBABE-422E-4645-A673-52C571281E83}"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矩形 4"/>
          <p:cNvSpPr/>
          <p:nvPr/>
        </p:nvSpPr>
        <p:spPr>
          <a:xfrm>
            <a:off x="1353312" y="0"/>
            <a:ext cx="10838688"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日期版面配置區 1"/>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31FCBABE-422E-4645-A673-52C571281E83}" type="slidenum">
              <a:rPr lang="zh-TW" altLang="en-US" smtClean="0"/>
              <a:t>‹#›</a:t>
            </a:fld>
            <a:endParaRPr lang="zh-TW" altLang="en-US"/>
          </a:p>
        </p:txBody>
      </p:sp>
      <p:sp>
        <p:nvSpPr>
          <p:cNvPr id="6" name="矩形 5"/>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0" y="216778"/>
            <a:ext cx="5080000" cy="1162050"/>
          </a:xfrm>
          <a:ln>
            <a:noFill/>
          </a:ln>
        </p:spPr>
        <p:txBody>
          <a:bodyPr anchor="b"/>
          <a:lstStyle>
            <a:lvl1pPr algn="l">
              <a:lnSpc>
                <a:spcPts val="2000"/>
              </a:lnSpc>
              <a:buNone/>
              <a:defRPr sz="2200" b="1" cap="all" baseline="0"/>
            </a:lvl1pPr>
            <a:extLst/>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609600" y="1406964"/>
            <a:ext cx="508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zh-TW" altLang="en-US" smtClean="0"/>
              <a:t>按一下以編輯母片文字樣式</a:t>
            </a:r>
          </a:p>
        </p:txBody>
      </p:sp>
      <p:sp>
        <p:nvSpPr>
          <p:cNvPr id="4" name="內容版面配置區 3"/>
          <p:cNvSpPr>
            <a:spLocks noGrp="1"/>
          </p:cNvSpPr>
          <p:nvPr>
            <p:ph sz="half" idx="1"/>
          </p:nvPr>
        </p:nvSpPr>
        <p:spPr>
          <a:xfrm>
            <a:off x="609600" y="2133601"/>
            <a:ext cx="108712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1FCBABE-422E-4645-A673-52C571281E83}" type="slidenum">
              <a:rPr lang="zh-TW" altLang="en-US" smtClean="0"/>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7849195" y="1066800"/>
            <a:ext cx="3657600" cy="1981200"/>
          </a:xfrm>
        </p:spPr>
        <p:txBody>
          <a:bodyPr anchor="b">
            <a:noAutofit/>
          </a:bodyPr>
          <a:lstStyle>
            <a:lvl1pPr algn="l">
              <a:buNone/>
              <a:defRPr sz="2100" b="1">
                <a:effectLst/>
              </a:defRPr>
            </a:lvl1pPr>
            <a:extLst/>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1FCBABE-422E-4645-A673-52C571281E83}" type="slidenum">
              <a:rPr lang="zh-TW" altLang="en-US" smtClean="0"/>
              <a:t>‹#›</a:t>
            </a:fld>
            <a:endParaRPr lang="zh-TW" altLang="en-US"/>
          </a:p>
        </p:txBody>
      </p:sp>
      <p:sp>
        <p:nvSpPr>
          <p:cNvPr id="8" name="矩形 7"/>
          <p:cNvSpPr/>
          <p:nvPr/>
        </p:nvSpPr>
        <p:spPr>
          <a:xfrm>
            <a:off x="1016000" y="1066800"/>
            <a:ext cx="6096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圖片版面配置區 2"/>
          <p:cNvSpPr>
            <a:spLocks noGrp="1"/>
          </p:cNvSpPr>
          <p:nvPr>
            <p:ph type="pic" idx="1"/>
          </p:nvPr>
        </p:nvSpPr>
        <p:spPr>
          <a:xfrm>
            <a:off x="1117600" y="1143004"/>
            <a:ext cx="58928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zh-TW" altLang="en-US" smtClean="0"/>
              <a:t>按一下圖示以新增圖片</a:t>
            </a:r>
            <a:endParaRPr kumimoji="0" lang="en-US" dirty="0"/>
          </a:p>
        </p:txBody>
      </p:sp>
      <p:sp>
        <p:nvSpPr>
          <p:cNvPr id="9" name="流程圖: 程序 8"/>
          <p:cNvSpPr/>
          <p:nvPr/>
        </p:nvSpPr>
        <p:spPr>
          <a:xfrm rot="19468671">
            <a:off x="528967" y="954341"/>
            <a:ext cx="9144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流程圖: 程序 9"/>
          <p:cNvSpPr/>
          <p:nvPr/>
        </p:nvSpPr>
        <p:spPr>
          <a:xfrm rot="2103354" flipH="1">
            <a:off x="6671556" y="936786"/>
            <a:ext cx="865632"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文字版面配置區 3"/>
          <p:cNvSpPr>
            <a:spLocks noGrp="1"/>
          </p:cNvSpPr>
          <p:nvPr>
            <p:ph type="body" sz="half" idx="2"/>
          </p:nvPr>
        </p:nvSpPr>
        <p:spPr>
          <a:xfrm>
            <a:off x="1117600" y="4800600"/>
            <a:ext cx="58928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zh-TW" altLang="en-US" smtClean="0"/>
              <a:t>按一下以編輯母片文字樣式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1FCBABE-422E-4645-A673-52C571281E83}"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9144000" y="274640"/>
            <a:ext cx="24384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1524000" y="274641"/>
            <a:ext cx="74168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5A1DB82C-EDC4-492F-A34B-53891CDFB8D9}" type="datetimeFigureOut">
              <a:rPr lang="zh-TW" altLang="en-US" smtClean="0"/>
              <a:t>2020/2/24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1FCBABE-422E-4645-A673-52C571281E83}"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圓形圖 6"/>
          <p:cNvSpPr/>
          <p:nvPr/>
        </p:nvSpPr>
        <p:spPr>
          <a:xfrm>
            <a:off x="-1087902" y="-815922"/>
            <a:ext cx="2185183"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橢圓 7"/>
          <p:cNvSpPr/>
          <p:nvPr/>
        </p:nvSpPr>
        <p:spPr>
          <a:xfrm>
            <a:off x="225089" y="21103"/>
            <a:ext cx="2269588"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甜甜圈 10"/>
          <p:cNvSpPr/>
          <p:nvPr/>
        </p:nvSpPr>
        <p:spPr>
          <a:xfrm rot="2315675">
            <a:off x="243842" y="1055077"/>
            <a:ext cx="1500956"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a:xfrm>
            <a:off x="1350498" y="-54"/>
            <a:ext cx="1084150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標題版面配置區 4"/>
          <p:cNvSpPr>
            <a:spLocks noGrp="1"/>
          </p:cNvSpPr>
          <p:nvPr>
            <p:ph type="title"/>
          </p:nvPr>
        </p:nvSpPr>
        <p:spPr>
          <a:xfrm>
            <a:off x="1914144" y="274638"/>
            <a:ext cx="9997440" cy="1143000"/>
          </a:xfrm>
          <a:prstGeom prst="rect">
            <a:avLst/>
          </a:prstGeom>
        </p:spPr>
        <p:txBody>
          <a:bodyPr anchor="ctr">
            <a:normAutofit/>
          </a:bodyPr>
          <a:lstStyle/>
          <a:p>
            <a:r>
              <a:rPr kumimoji="0" lang="zh-TW" altLang="en-US" smtClean="0"/>
              <a:t>按一下以編輯母片標題樣式</a:t>
            </a:r>
            <a:endParaRPr kumimoji="0" lang="en-US"/>
          </a:p>
        </p:txBody>
      </p:sp>
      <p:sp>
        <p:nvSpPr>
          <p:cNvPr id="9" name="文字版面配置區 8"/>
          <p:cNvSpPr>
            <a:spLocks noGrp="1"/>
          </p:cNvSpPr>
          <p:nvPr>
            <p:ph type="body" idx="1"/>
          </p:nvPr>
        </p:nvSpPr>
        <p:spPr>
          <a:xfrm>
            <a:off x="1914144" y="1447800"/>
            <a:ext cx="9997440" cy="4800600"/>
          </a:xfrm>
          <a:prstGeom prst="rect">
            <a:avLst/>
          </a:prstGeom>
        </p:spPr>
        <p:txBody>
          <a:bodyPr>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24" name="日期版面配置區 23"/>
          <p:cNvSpPr>
            <a:spLocks noGrp="1"/>
          </p:cNvSpPr>
          <p:nvPr>
            <p:ph type="dt" sz="half" idx="2"/>
          </p:nvPr>
        </p:nvSpPr>
        <p:spPr>
          <a:xfrm>
            <a:off x="4775200" y="6305550"/>
            <a:ext cx="28448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A1DB82C-EDC4-492F-A34B-53891CDFB8D9}" type="datetimeFigureOut">
              <a:rPr lang="zh-TW" altLang="en-US" smtClean="0"/>
              <a:t>2020/2/24</a:t>
            </a:fld>
            <a:endParaRPr lang="zh-TW" altLang="en-US"/>
          </a:p>
        </p:txBody>
      </p:sp>
      <p:sp>
        <p:nvSpPr>
          <p:cNvPr id="10" name="頁尾版面配置區 9"/>
          <p:cNvSpPr>
            <a:spLocks noGrp="1"/>
          </p:cNvSpPr>
          <p:nvPr>
            <p:ph type="ftr" sz="quarter" idx="3"/>
          </p:nvPr>
        </p:nvSpPr>
        <p:spPr>
          <a:xfrm>
            <a:off x="7620000" y="6305550"/>
            <a:ext cx="38608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zh-TW" altLang="en-US"/>
          </a:p>
        </p:txBody>
      </p:sp>
      <p:sp>
        <p:nvSpPr>
          <p:cNvPr id="22" name="投影片編號版面配置區 21"/>
          <p:cNvSpPr>
            <a:spLocks noGrp="1"/>
          </p:cNvSpPr>
          <p:nvPr>
            <p:ph type="sldNum" sz="quarter" idx="4"/>
          </p:nvPr>
        </p:nvSpPr>
        <p:spPr>
          <a:xfrm>
            <a:off x="11484864" y="6305550"/>
            <a:ext cx="6096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1FCBABE-422E-4645-A673-52C571281E83}" type="slidenum">
              <a:rPr lang="zh-TW" altLang="en-US" smtClean="0"/>
              <a:t>‹#›</a:t>
            </a:fld>
            <a:endParaRPr lang="zh-TW" altLang="en-US"/>
          </a:p>
        </p:txBody>
      </p:sp>
      <p:sp>
        <p:nvSpPr>
          <p:cNvPr id="15" name="矩形 14"/>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字方塊 19"/>
          <p:cNvSpPr txBox="1"/>
          <p:nvPr/>
        </p:nvSpPr>
        <p:spPr>
          <a:xfrm>
            <a:off x="3899690" y="1765120"/>
            <a:ext cx="7156237" cy="2308324"/>
          </a:xfrm>
          <a:prstGeom prst="rect">
            <a:avLst/>
          </a:prstGeom>
          <a:noFill/>
        </p:spPr>
        <p:txBody>
          <a:bodyPr wrap="square" rtlCol="0">
            <a:spAutoFit/>
          </a:bodyPr>
          <a:lstStyle/>
          <a:p>
            <a:pPr algn="ctr"/>
            <a:r>
              <a:rPr lang="zh-TW" altLang="en-US" sz="4800" b="1" dirty="0">
                <a:latin typeface="微軟正黑體" panose="020B0604030504040204" pitchFamily="34" charset="-120"/>
                <a:ea typeface="微軟正黑體" panose="020B0604030504040204" pitchFamily="34" charset="-120"/>
              </a:rPr>
              <a:t>國立高雄科技大學</a:t>
            </a:r>
            <a:br>
              <a:rPr lang="zh-TW" altLang="en-US" sz="4800" b="1" dirty="0">
                <a:latin typeface="微軟正黑體" panose="020B0604030504040204" pitchFamily="34" charset="-120"/>
                <a:ea typeface="微軟正黑體" panose="020B0604030504040204" pitchFamily="34" charset="-120"/>
              </a:rPr>
            </a:br>
            <a:r>
              <a:rPr lang="zh-TW" altLang="en-US" sz="4800" b="1" dirty="0">
                <a:latin typeface="微軟正黑體" panose="020B0604030504040204" pitchFamily="34" charset="-120"/>
                <a:ea typeface="微軟正黑體" panose="020B0604030504040204" pitchFamily="34" charset="-120"/>
              </a:rPr>
              <a:t>因應嚴重特殊傳染性</a:t>
            </a:r>
            <a:r>
              <a:rPr lang="zh-TW" altLang="en-US" sz="4800" b="1" dirty="0" smtClean="0">
                <a:latin typeface="微軟正黑體" panose="020B0604030504040204" pitchFamily="34" charset="-120"/>
                <a:ea typeface="微軟正黑體" panose="020B0604030504040204" pitchFamily="34" charset="-120"/>
              </a:rPr>
              <a:t>肺炎</a:t>
            </a:r>
            <a:endParaRPr lang="en-US" altLang="zh-TW" sz="4800" b="1" dirty="0" smtClean="0">
              <a:latin typeface="微軟正黑體" panose="020B0604030504040204" pitchFamily="34" charset="-120"/>
              <a:ea typeface="微軟正黑體" panose="020B0604030504040204" pitchFamily="34" charset="-120"/>
            </a:endParaRPr>
          </a:p>
          <a:p>
            <a:pPr algn="ctr"/>
            <a:r>
              <a:rPr lang="zh-TW" altLang="en-US" sz="4800" b="1" dirty="0" smtClean="0">
                <a:latin typeface="微軟正黑體" panose="020B0604030504040204" pitchFamily="34" charset="-120"/>
                <a:ea typeface="微軟正黑體" panose="020B0604030504040204" pitchFamily="34" charset="-120"/>
              </a:rPr>
              <a:t>總務處防疫宣導事項</a:t>
            </a:r>
            <a:endParaRPr lang="en-US" altLang="zh-TW" sz="4800" b="1" dirty="0" smtClean="0">
              <a:latin typeface="微軟正黑體" panose="020B0604030504040204" pitchFamily="34" charset="-120"/>
              <a:ea typeface="微軟正黑體" panose="020B0604030504040204" pitchFamily="34" charset="-120"/>
            </a:endParaRPr>
          </a:p>
        </p:txBody>
      </p:sp>
      <p:grpSp>
        <p:nvGrpSpPr>
          <p:cNvPr id="16" name="群組 15"/>
          <p:cNvGrpSpPr/>
          <p:nvPr/>
        </p:nvGrpSpPr>
        <p:grpSpPr>
          <a:xfrm>
            <a:off x="2380987" y="2144687"/>
            <a:ext cx="1438275" cy="1438275"/>
            <a:chOff x="3250054" y="2866449"/>
            <a:chExt cx="1438275" cy="1438275"/>
          </a:xfrm>
        </p:grpSpPr>
        <p:sp>
          <p:nvSpPr>
            <p:cNvPr id="17" name="椭圆 12">
              <a:extLst>
                <a:ext uri="{FF2B5EF4-FFF2-40B4-BE49-F238E27FC236}">
                  <a16:creationId xmlns:a16="http://schemas.microsoft.com/office/drawing/2014/main" id="{A7D9C05C-86AE-4A8B-BBA5-5E24EAEC7CD6}"/>
                </a:ext>
              </a:extLst>
            </p:cNvPr>
            <p:cNvSpPr/>
            <p:nvPr/>
          </p:nvSpPr>
          <p:spPr>
            <a:xfrm>
              <a:off x="3250054" y="2866449"/>
              <a:ext cx="1438275" cy="1438275"/>
            </a:xfrm>
            <a:prstGeom prst="ellipse">
              <a:avLst/>
            </a:prstGeom>
            <a:solidFill>
              <a:srgbClr val="EEEEEE"/>
            </a:solidFill>
            <a:ln w="12700" cap="flat" cmpd="sng" algn="ctr">
              <a:solidFill>
                <a:srgbClr val="E7E6E6">
                  <a:lumMod val="25000"/>
                </a:srgb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18" name="Freeform 33">
              <a:extLst>
                <a:ext uri="{FF2B5EF4-FFF2-40B4-BE49-F238E27FC236}">
                  <a16:creationId xmlns:a16="http://schemas.microsoft.com/office/drawing/2014/main" id="{2E05273E-D7B1-44DA-A0DE-2A6948DC06FD}"/>
                </a:ext>
              </a:extLst>
            </p:cNvPr>
            <p:cNvSpPr>
              <a:spLocks noEditPoints="1"/>
            </p:cNvSpPr>
            <p:nvPr/>
          </p:nvSpPr>
          <p:spPr bwMode="auto">
            <a:xfrm>
              <a:off x="3556467" y="3226902"/>
              <a:ext cx="825447" cy="717367"/>
            </a:xfrm>
            <a:custGeom>
              <a:avLst/>
              <a:gdLst>
                <a:gd name="T0" fmla="*/ 2147483646 w 244"/>
                <a:gd name="T1" fmla="*/ 2147483646 h 200"/>
                <a:gd name="T2" fmla="*/ 2147483646 w 244"/>
                <a:gd name="T3" fmla="*/ 2147483646 h 200"/>
                <a:gd name="T4" fmla="*/ 2147483646 w 244"/>
                <a:gd name="T5" fmla="*/ 2147483646 h 200"/>
                <a:gd name="T6" fmla="*/ 2147483646 w 244"/>
                <a:gd name="T7" fmla="*/ 2147483646 h 200"/>
                <a:gd name="T8" fmla="*/ 2147483646 w 244"/>
                <a:gd name="T9" fmla="*/ 2147483646 h 200"/>
                <a:gd name="T10" fmla="*/ 2147483646 w 244"/>
                <a:gd name="T11" fmla="*/ 2147483646 h 200"/>
                <a:gd name="T12" fmla="*/ 2147483646 w 244"/>
                <a:gd name="T13" fmla="*/ 2147483646 h 200"/>
                <a:gd name="T14" fmla="*/ 2147483646 w 244"/>
                <a:gd name="T15" fmla="*/ 2147483646 h 200"/>
                <a:gd name="T16" fmla="*/ 2147483646 w 244"/>
                <a:gd name="T17" fmla="*/ 2147483646 h 200"/>
                <a:gd name="T18" fmla="*/ 2147483646 w 244"/>
                <a:gd name="T19" fmla="*/ 2147483646 h 200"/>
                <a:gd name="T20" fmla="*/ 2147483646 w 244"/>
                <a:gd name="T21" fmla="*/ 2147483646 h 200"/>
                <a:gd name="T22" fmla="*/ 2147483646 w 244"/>
                <a:gd name="T23" fmla="*/ 2147483646 h 200"/>
                <a:gd name="T24" fmla="*/ 2147483646 w 244"/>
                <a:gd name="T25" fmla="*/ 2147483646 h 200"/>
                <a:gd name="T26" fmla="*/ 2147483646 w 244"/>
                <a:gd name="T27" fmla="*/ 2147483646 h 200"/>
                <a:gd name="T28" fmla="*/ 2147483646 w 244"/>
                <a:gd name="T29" fmla="*/ 2147483646 h 200"/>
                <a:gd name="T30" fmla="*/ 2147483646 w 244"/>
                <a:gd name="T31" fmla="*/ 2147483646 h 200"/>
                <a:gd name="T32" fmla="*/ 2147483646 w 244"/>
                <a:gd name="T33" fmla="*/ 2147483646 h 200"/>
                <a:gd name="T34" fmla="*/ 2147483646 w 244"/>
                <a:gd name="T35" fmla="*/ 2147483646 h 200"/>
                <a:gd name="T36" fmla="*/ 2147483646 w 244"/>
                <a:gd name="T37" fmla="*/ 2147483646 h 200"/>
                <a:gd name="T38" fmla="*/ 2147483646 w 244"/>
                <a:gd name="T39" fmla="*/ 2147483646 h 200"/>
                <a:gd name="T40" fmla="*/ 2147483646 w 244"/>
                <a:gd name="T41" fmla="*/ 2147483646 h 200"/>
                <a:gd name="T42" fmla="*/ 2147483646 w 244"/>
                <a:gd name="T43" fmla="*/ 2147483646 h 200"/>
                <a:gd name="T44" fmla="*/ 2147483646 w 244"/>
                <a:gd name="T45" fmla="*/ 2147483646 h 200"/>
                <a:gd name="T46" fmla="*/ 2147483646 w 244"/>
                <a:gd name="T47" fmla="*/ 2147483646 h 200"/>
                <a:gd name="T48" fmla="*/ 2147483646 w 244"/>
                <a:gd name="T49" fmla="*/ 2147483646 h 200"/>
                <a:gd name="T50" fmla="*/ 2147483646 w 244"/>
                <a:gd name="T51" fmla="*/ 2147483646 h 200"/>
                <a:gd name="T52" fmla="*/ 2147483646 w 244"/>
                <a:gd name="T53" fmla="*/ 2147483646 h 200"/>
                <a:gd name="T54" fmla="*/ 2147483646 w 244"/>
                <a:gd name="T55" fmla="*/ 2147483646 h 200"/>
                <a:gd name="T56" fmla="*/ 2147483646 w 244"/>
                <a:gd name="T57" fmla="*/ 2147483646 h 200"/>
                <a:gd name="T58" fmla="*/ 2147483646 w 244"/>
                <a:gd name="T59" fmla="*/ 2147483646 h 200"/>
                <a:gd name="T60" fmla="*/ 2147483646 w 244"/>
                <a:gd name="T61" fmla="*/ 2147483646 h 200"/>
                <a:gd name="T62" fmla="*/ 0 w 244"/>
                <a:gd name="T63" fmla="*/ 2147483646 h 200"/>
                <a:gd name="T64" fmla="*/ 0 w 244"/>
                <a:gd name="T65" fmla="*/ 2147483646 h 200"/>
                <a:gd name="T66" fmla="*/ 2147483646 w 244"/>
                <a:gd name="T67" fmla="*/ 2147483646 h 200"/>
                <a:gd name="T68" fmla="*/ 2147483646 w 244"/>
                <a:gd name="T69" fmla="*/ 0 h 200"/>
                <a:gd name="T70" fmla="*/ 2147483646 w 244"/>
                <a:gd name="T71" fmla="*/ 2147483646 h 200"/>
                <a:gd name="T72" fmla="*/ 2147483646 w 244"/>
                <a:gd name="T73" fmla="*/ 2147483646 h 200"/>
                <a:gd name="T74" fmla="*/ 2147483646 w 244"/>
                <a:gd name="T75" fmla="*/ 2147483646 h 200"/>
                <a:gd name="T76" fmla="*/ 2147483646 w 244"/>
                <a:gd name="T77" fmla="*/ 0 h 200"/>
                <a:gd name="T78" fmla="*/ 2147483646 w 244"/>
                <a:gd name="T79" fmla="*/ 2147483646 h 200"/>
                <a:gd name="T80" fmla="*/ 2147483646 w 244"/>
                <a:gd name="T81" fmla="*/ 2147483646 h 200"/>
                <a:gd name="T82" fmla="*/ 2147483646 w 244"/>
                <a:gd name="T83" fmla="*/ 2147483646 h 200"/>
                <a:gd name="T84" fmla="*/ 2147483646 w 244"/>
                <a:gd name="T85" fmla="*/ 2147483646 h 200"/>
                <a:gd name="T86" fmla="*/ 2147483646 w 244"/>
                <a:gd name="T87" fmla="*/ 2147483646 h 200"/>
                <a:gd name="T88" fmla="*/ 2147483646 w 244"/>
                <a:gd name="T89" fmla="*/ 2147483646 h 200"/>
                <a:gd name="T90" fmla="*/ 2147483646 w 244"/>
                <a:gd name="T91" fmla="*/ 2147483646 h 200"/>
                <a:gd name="T92" fmla="*/ 2147483646 w 244"/>
                <a:gd name="T93" fmla="*/ 2147483646 h 200"/>
                <a:gd name="T94" fmla="*/ 2147483646 w 244"/>
                <a:gd name="T95" fmla="*/ 2147483646 h 200"/>
                <a:gd name="T96" fmla="*/ 2147483646 w 244"/>
                <a:gd name="T97" fmla="*/ 2147483646 h 200"/>
                <a:gd name="T98" fmla="*/ 2147483646 w 244"/>
                <a:gd name="T99" fmla="*/ 2147483646 h 200"/>
                <a:gd name="T100" fmla="*/ 2147483646 w 244"/>
                <a:gd name="T101" fmla="*/ 2147483646 h 200"/>
                <a:gd name="T102" fmla="*/ 2147483646 w 244"/>
                <a:gd name="T103" fmla="*/ 2147483646 h 200"/>
                <a:gd name="T104" fmla="*/ 2147483646 w 244"/>
                <a:gd name="T105" fmla="*/ 2147483646 h 200"/>
                <a:gd name="T106" fmla="*/ 2147483646 w 244"/>
                <a:gd name="T107" fmla="*/ 2147483646 h 200"/>
                <a:gd name="T108" fmla="*/ 2147483646 w 244"/>
                <a:gd name="T109" fmla="*/ 2147483646 h 200"/>
                <a:gd name="T110" fmla="*/ 2147483646 w 244"/>
                <a:gd name="T111" fmla="*/ 2147483646 h 200"/>
                <a:gd name="T112" fmla="*/ 2147483646 w 244"/>
                <a:gd name="T113" fmla="*/ 2147483646 h 200"/>
                <a:gd name="T114" fmla="*/ 2147483646 w 244"/>
                <a:gd name="T115" fmla="*/ 2147483646 h 200"/>
                <a:gd name="T116" fmla="*/ 2147483646 w 244"/>
                <a:gd name="T117" fmla="*/ 2147483646 h 2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rgbClr val="4472C4"/>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黑体" panose="02010609060101010101" pitchFamily="49" charset="-122"/>
                <a:ea typeface="黑体" panose="02010609060101010101" pitchFamily="49" charset="-122"/>
                <a:cs typeface="+mn-ea"/>
                <a:sym typeface="黑体" panose="02010609060101010101" pitchFamily="49" charset="-122"/>
              </a:endParaRPr>
            </a:p>
          </p:txBody>
        </p:sp>
      </p:grpSp>
      <p:grpSp>
        <p:nvGrpSpPr>
          <p:cNvPr id="19" name="群組 18"/>
          <p:cNvGrpSpPr/>
          <p:nvPr/>
        </p:nvGrpSpPr>
        <p:grpSpPr>
          <a:xfrm>
            <a:off x="761989" y="1412456"/>
            <a:ext cx="1438275" cy="1438275"/>
            <a:chOff x="1518431" y="994791"/>
            <a:chExt cx="1438275" cy="1438275"/>
          </a:xfrm>
        </p:grpSpPr>
        <p:sp>
          <p:nvSpPr>
            <p:cNvPr id="28" name="椭圆 12">
              <a:extLst>
                <a:ext uri="{FF2B5EF4-FFF2-40B4-BE49-F238E27FC236}">
                  <a16:creationId xmlns:a16="http://schemas.microsoft.com/office/drawing/2014/main" id="{A7D9C05C-86AE-4A8B-BBA5-5E24EAEC7CD6}"/>
                </a:ext>
              </a:extLst>
            </p:cNvPr>
            <p:cNvSpPr/>
            <p:nvPr/>
          </p:nvSpPr>
          <p:spPr>
            <a:xfrm>
              <a:off x="1518431" y="994791"/>
              <a:ext cx="1438275" cy="1438275"/>
            </a:xfrm>
            <a:prstGeom prst="ellipse">
              <a:avLst/>
            </a:prstGeom>
            <a:solidFill>
              <a:srgbClr val="EEEEEE"/>
            </a:solidFill>
            <a:ln w="12700" cap="flat" cmpd="sng" algn="ctr">
              <a:solidFill>
                <a:srgbClr val="E7E6E6">
                  <a:lumMod val="25000"/>
                </a:srgb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grpSp>
          <p:nvGrpSpPr>
            <p:cNvPr id="29" name="Group 34">
              <a:extLst>
                <a:ext uri="{FF2B5EF4-FFF2-40B4-BE49-F238E27FC236}">
                  <a16:creationId xmlns:a16="http://schemas.microsoft.com/office/drawing/2014/main" id="{0D822AD3-511E-4073-9237-FF29DF9D2B34}"/>
                </a:ext>
              </a:extLst>
            </p:cNvPr>
            <p:cNvGrpSpPr/>
            <p:nvPr/>
          </p:nvGrpSpPr>
          <p:grpSpPr>
            <a:xfrm>
              <a:off x="1852732" y="1303402"/>
              <a:ext cx="769671" cy="821051"/>
              <a:chOff x="3526798" y="4057329"/>
              <a:chExt cx="284519" cy="359394"/>
            </a:xfrm>
            <a:solidFill>
              <a:srgbClr val="FFD200"/>
            </a:solidFill>
          </p:grpSpPr>
          <p:sp>
            <p:nvSpPr>
              <p:cNvPr id="30" name="Freeform 107">
                <a:extLst>
                  <a:ext uri="{FF2B5EF4-FFF2-40B4-BE49-F238E27FC236}">
                    <a16:creationId xmlns:a16="http://schemas.microsoft.com/office/drawing/2014/main" id="{32B5AC36-1391-4CD3-9702-168436BC4777}"/>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solidFill>
                <a:srgbClr val="70AD47">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sym typeface="黑体" panose="02010609060101010101" pitchFamily="49" charset="-122"/>
                </a:endParaRPr>
              </a:p>
            </p:txBody>
          </p:sp>
          <p:sp>
            <p:nvSpPr>
              <p:cNvPr id="31" name="Freeform 108">
                <a:extLst>
                  <a:ext uri="{FF2B5EF4-FFF2-40B4-BE49-F238E27FC236}">
                    <a16:creationId xmlns:a16="http://schemas.microsoft.com/office/drawing/2014/main" id="{0E887615-C463-4F8C-9B9B-2439A752A85C}"/>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solidFill>
                <a:srgbClr val="70AD47">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sym typeface="黑体" panose="02010609060101010101" pitchFamily="49" charset="-122"/>
                </a:endParaRPr>
              </a:p>
            </p:txBody>
          </p:sp>
          <p:sp>
            <p:nvSpPr>
              <p:cNvPr id="32" name="Freeform 109">
                <a:extLst>
                  <a:ext uri="{FF2B5EF4-FFF2-40B4-BE49-F238E27FC236}">
                    <a16:creationId xmlns:a16="http://schemas.microsoft.com/office/drawing/2014/main" id="{086F84ED-49B2-412C-9C9E-88CDEA120138}"/>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solidFill>
                <a:srgbClr val="70AD47">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sym typeface="黑体" panose="02010609060101010101" pitchFamily="49" charset="-122"/>
                </a:endParaRPr>
              </a:p>
            </p:txBody>
          </p:sp>
        </p:grpSp>
      </p:grpSp>
      <p:grpSp>
        <p:nvGrpSpPr>
          <p:cNvPr id="33" name="群組 32"/>
          <p:cNvGrpSpPr/>
          <p:nvPr/>
        </p:nvGrpSpPr>
        <p:grpSpPr>
          <a:xfrm>
            <a:off x="959962" y="3159342"/>
            <a:ext cx="1438275" cy="1438275"/>
            <a:chOff x="1903265" y="3827480"/>
            <a:chExt cx="1438275" cy="1438275"/>
          </a:xfrm>
        </p:grpSpPr>
        <p:sp>
          <p:nvSpPr>
            <p:cNvPr id="34" name="椭圆 12">
              <a:extLst>
                <a:ext uri="{FF2B5EF4-FFF2-40B4-BE49-F238E27FC236}">
                  <a16:creationId xmlns:a16="http://schemas.microsoft.com/office/drawing/2014/main" id="{A7D9C05C-86AE-4A8B-BBA5-5E24EAEC7CD6}"/>
                </a:ext>
              </a:extLst>
            </p:cNvPr>
            <p:cNvSpPr/>
            <p:nvPr/>
          </p:nvSpPr>
          <p:spPr>
            <a:xfrm>
              <a:off x="1903265" y="3827480"/>
              <a:ext cx="1438275" cy="1438275"/>
            </a:xfrm>
            <a:prstGeom prst="ellipse">
              <a:avLst/>
            </a:prstGeom>
            <a:solidFill>
              <a:srgbClr val="EEEEEE"/>
            </a:solidFill>
            <a:ln w="12700" cap="flat" cmpd="sng" algn="ctr">
              <a:solidFill>
                <a:srgbClr val="E7E6E6">
                  <a:lumMod val="25000"/>
                </a:srgb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35" name="Freeform 18">
              <a:extLst>
                <a:ext uri="{FF2B5EF4-FFF2-40B4-BE49-F238E27FC236}">
                  <a16:creationId xmlns:a16="http://schemas.microsoft.com/office/drawing/2014/main" id="{AC23CFC6-B3AC-435C-9EA3-E2AC5CF9D552}"/>
                </a:ext>
              </a:extLst>
            </p:cNvPr>
            <p:cNvSpPr>
              <a:spLocks noEditPoints="1" noChangeArrowheads="1"/>
            </p:cNvSpPr>
            <p:nvPr/>
          </p:nvSpPr>
          <p:spPr bwMode="auto">
            <a:xfrm>
              <a:off x="2272612" y="4091303"/>
              <a:ext cx="706662" cy="910627"/>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46"/>
                <a:gd name="T154" fmla="*/ 0 h 300"/>
                <a:gd name="T155" fmla="*/ 246 w 246"/>
                <a:gd name="T156" fmla="*/ 300 h 3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rgbClr val="C00000"/>
            </a:solidFill>
            <a:ln w="12700" cap="flat" cmpd="sng" algn="ctr">
              <a:solidFill>
                <a:srgbClr val="FFC000"/>
              </a:solidFill>
              <a:prstDash val="solid"/>
              <a:miter lim="800000"/>
            </a:ln>
            <a:effectLst/>
            <a:extLst/>
          </p:spPr>
          <p:txBody>
            <a:bodyPr lIns="82305" tIns="41153" rIns="82305" bIns="41153"/>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1000" b="0" i="0" u="none" strike="noStrike" kern="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ea"/>
                <a:sym typeface="黑体" panose="02010609060101010101" pitchFamily="49" charset="-122"/>
              </a:endParaRPr>
            </a:p>
          </p:txBody>
        </p:sp>
      </p:grpSp>
      <p:sp>
        <p:nvSpPr>
          <p:cNvPr id="2" name="文字方塊 1"/>
          <p:cNvSpPr txBox="1"/>
          <p:nvPr/>
        </p:nvSpPr>
        <p:spPr>
          <a:xfrm>
            <a:off x="5242560" y="4856480"/>
            <a:ext cx="4185920" cy="707886"/>
          </a:xfrm>
          <a:prstGeom prst="rect">
            <a:avLst/>
          </a:prstGeom>
          <a:noFill/>
        </p:spPr>
        <p:txBody>
          <a:bodyPr wrap="square" rtlCol="0">
            <a:spAutoFit/>
          </a:bodyPr>
          <a:lstStyle/>
          <a:p>
            <a:pPr algn="ctr"/>
            <a:r>
              <a:rPr lang="en-US" altLang="zh-TW" sz="4000" dirty="0" smtClean="0">
                <a:latin typeface="+mn-ea"/>
              </a:rPr>
              <a:t>109.02.25</a:t>
            </a:r>
            <a:endParaRPr lang="zh-TW" altLang="en-US" sz="4000" dirty="0">
              <a:latin typeface="+mn-ea"/>
            </a:endParaRPr>
          </a:p>
        </p:txBody>
      </p:sp>
    </p:spTree>
    <p:extLst>
      <p:ext uri="{BB962C8B-B14F-4D97-AF65-F5344CB8AC3E}">
        <p14:creationId xmlns:p14="http://schemas.microsoft.com/office/powerpoint/2010/main" val="17959074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914143" y="88354"/>
            <a:ext cx="9997440" cy="760009"/>
          </a:xfrm>
        </p:spPr>
        <p:txBody>
          <a:bodyPr>
            <a:normAutofit/>
          </a:bodyPr>
          <a:lstStyle/>
          <a:p>
            <a:pPr algn="ctr"/>
            <a:r>
              <a:rPr lang="zh-TW" altLang="en-US" sz="4000" b="1" dirty="0" smtClean="0">
                <a:effectLst/>
              </a:rPr>
              <a:t>總務處防疫宣導事項</a:t>
            </a:r>
            <a:endParaRPr lang="zh-TW" altLang="en-US" sz="4000" b="1" dirty="0">
              <a:effectLst/>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4285612736"/>
              </p:ext>
            </p:extLst>
          </p:nvPr>
        </p:nvGraphicFramePr>
        <p:xfrm>
          <a:off x="1535546" y="1133324"/>
          <a:ext cx="10376037" cy="5315001"/>
        </p:xfrm>
        <a:graphic>
          <a:graphicData uri="http://schemas.openxmlformats.org/drawingml/2006/table">
            <a:tbl>
              <a:tblPr firstRow="1" firstCol="1" bandRow="1">
                <a:tableStyleId>{5C22544A-7EE6-4342-B048-85BDC9FD1C3A}</a:tableStyleId>
              </a:tblPr>
              <a:tblGrid>
                <a:gridCol w="657466">
                  <a:extLst>
                    <a:ext uri="{9D8B030D-6E8A-4147-A177-3AD203B41FA5}">
                      <a16:colId xmlns:a16="http://schemas.microsoft.com/office/drawing/2014/main" val="1204816669"/>
                    </a:ext>
                  </a:extLst>
                </a:gridCol>
                <a:gridCol w="2397461">
                  <a:extLst>
                    <a:ext uri="{9D8B030D-6E8A-4147-A177-3AD203B41FA5}">
                      <a16:colId xmlns:a16="http://schemas.microsoft.com/office/drawing/2014/main" val="1433930798"/>
                    </a:ext>
                  </a:extLst>
                </a:gridCol>
                <a:gridCol w="1874982">
                  <a:extLst>
                    <a:ext uri="{9D8B030D-6E8A-4147-A177-3AD203B41FA5}">
                      <a16:colId xmlns:a16="http://schemas.microsoft.com/office/drawing/2014/main" val="600804864"/>
                    </a:ext>
                  </a:extLst>
                </a:gridCol>
                <a:gridCol w="2022763">
                  <a:extLst>
                    <a:ext uri="{9D8B030D-6E8A-4147-A177-3AD203B41FA5}">
                      <a16:colId xmlns:a16="http://schemas.microsoft.com/office/drawing/2014/main" val="1873962746"/>
                    </a:ext>
                  </a:extLst>
                </a:gridCol>
                <a:gridCol w="3423365">
                  <a:extLst>
                    <a:ext uri="{9D8B030D-6E8A-4147-A177-3AD203B41FA5}">
                      <a16:colId xmlns:a16="http://schemas.microsoft.com/office/drawing/2014/main" val="2195531997"/>
                    </a:ext>
                  </a:extLst>
                </a:gridCol>
              </a:tblGrid>
              <a:tr h="455331">
                <a:tc>
                  <a:txBody>
                    <a:bodyPr/>
                    <a:lstStyle/>
                    <a:p>
                      <a:pPr algn="ctr">
                        <a:lnSpc>
                          <a:spcPts val="2000"/>
                        </a:lnSpc>
                        <a:spcAft>
                          <a:spcPts val="0"/>
                        </a:spcAft>
                      </a:pPr>
                      <a:r>
                        <a:rPr lang="zh-TW" sz="2000" kern="100" dirty="0">
                          <a:effectLst/>
                        </a:rPr>
                        <a:t>序號</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區域</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負責單位</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a:effectLst/>
                        </a:rPr>
                        <a:t>執行單位</a:t>
                      </a:r>
                      <a:r>
                        <a:rPr lang="en-US" sz="2000" kern="100">
                          <a:effectLst/>
                        </a:rPr>
                        <a:t>/</a:t>
                      </a:r>
                      <a:r>
                        <a:rPr lang="zh-TW" sz="2000" kern="100">
                          <a:effectLst/>
                        </a:rPr>
                        <a:t>人員</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a:effectLst/>
                        </a:rPr>
                        <a:t>備註</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extLst>
                  <a:ext uri="{0D108BD9-81ED-4DB2-BD59-A6C34878D82A}">
                    <a16:rowId xmlns:a16="http://schemas.microsoft.com/office/drawing/2014/main" val="2313114722"/>
                  </a:ext>
                </a:extLst>
              </a:tr>
              <a:tr h="372813">
                <a:tc>
                  <a:txBody>
                    <a:bodyPr/>
                    <a:lstStyle/>
                    <a:p>
                      <a:pPr algn="ctr">
                        <a:lnSpc>
                          <a:spcPts val="2000"/>
                        </a:lnSpc>
                        <a:spcAft>
                          <a:spcPts val="0"/>
                        </a:spcAft>
                      </a:pPr>
                      <a:r>
                        <a:rPr lang="en-US" sz="2000" kern="100">
                          <a:effectLst/>
                        </a:rPr>
                        <a:t>1</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集中監測場所</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總務處</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a:effectLst/>
                        </a:rPr>
                        <a:t>清潔廠商或保全</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nSpc>
                          <a:spcPts val="2000"/>
                        </a:lnSpc>
                        <a:spcAft>
                          <a:spcPts val="0"/>
                        </a:spcAft>
                      </a:pPr>
                      <a:r>
                        <a:rPr lang="zh-TW" sz="2000" kern="100">
                          <a:effectLst/>
                        </a:rPr>
                        <a:t>視監測人數調整</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extLst>
                  <a:ext uri="{0D108BD9-81ED-4DB2-BD59-A6C34878D82A}">
                    <a16:rowId xmlns:a16="http://schemas.microsoft.com/office/drawing/2014/main" val="3895306618"/>
                  </a:ext>
                </a:extLst>
              </a:tr>
              <a:tr h="372813">
                <a:tc>
                  <a:txBody>
                    <a:bodyPr/>
                    <a:lstStyle/>
                    <a:p>
                      <a:pPr algn="ctr">
                        <a:lnSpc>
                          <a:spcPts val="2000"/>
                        </a:lnSpc>
                        <a:spcAft>
                          <a:spcPts val="0"/>
                        </a:spcAft>
                      </a:pPr>
                      <a:r>
                        <a:rPr lang="en-US" sz="2000" kern="100">
                          <a:effectLst/>
                        </a:rPr>
                        <a:t>2</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公共區域室外消毒</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環安衛中心</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a:effectLst/>
                        </a:rPr>
                        <a:t>受委託廠商</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en-US" sz="2000" kern="100">
                          <a:effectLst/>
                        </a:rPr>
                        <a:t> </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extLst>
                  <a:ext uri="{0D108BD9-81ED-4DB2-BD59-A6C34878D82A}">
                    <a16:rowId xmlns:a16="http://schemas.microsoft.com/office/drawing/2014/main" val="1168687587"/>
                  </a:ext>
                </a:extLst>
              </a:tr>
              <a:tr h="741428">
                <a:tc>
                  <a:txBody>
                    <a:bodyPr/>
                    <a:lstStyle/>
                    <a:p>
                      <a:pPr algn="ctr">
                        <a:lnSpc>
                          <a:spcPts val="2000"/>
                        </a:lnSpc>
                        <a:spcAft>
                          <a:spcPts val="0"/>
                        </a:spcAft>
                      </a:pPr>
                      <a:r>
                        <a:rPr lang="en-US" sz="2000" kern="100">
                          <a:effectLst/>
                        </a:rPr>
                        <a:t>3</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l">
                        <a:lnSpc>
                          <a:spcPts val="2000"/>
                        </a:lnSpc>
                        <a:spcAft>
                          <a:spcPts val="0"/>
                        </a:spcAft>
                      </a:pPr>
                      <a:r>
                        <a:rPr lang="zh-TW" sz="2000" kern="100" dirty="0" smtClean="0">
                          <a:effectLst/>
                        </a:rPr>
                        <a:t>廁所</a:t>
                      </a:r>
                      <a:r>
                        <a:rPr lang="zh-TW" altLang="en-US" sz="2000" kern="100" dirty="0" smtClean="0">
                          <a:effectLst/>
                        </a:rPr>
                        <a:t>、電梯</a:t>
                      </a:r>
                      <a:r>
                        <a:rPr lang="zh-TW" sz="2000" kern="100" dirty="0" smtClean="0">
                          <a:effectLst/>
                        </a:rPr>
                        <a:t>及</a:t>
                      </a:r>
                      <a:r>
                        <a:rPr lang="zh-TW" sz="2000" kern="100" dirty="0">
                          <a:effectLst/>
                        </a:rPr>
                        <a:t>公共區域廊道</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各綜合業務處</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清潔廠商</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nSpc>
                          <a:spcPts val="2000"/>
                        </a:lnSpc>
                        <a:spcAft>
                          <a:spcPts val="0"/>
                        </a:spcAft>
                      </a:pPr>
                      <a:r>
                        <a:rPr lang="zh-TW" sz="2000" kern="100" dirty="0">
                          <a:effectLst/>
                        </a:rPr>
                        <a:t>廁所全面提供洗手乳</a:t>
                      </a:r>
                      <a:r>
                        <a:rPr lang="en-US" sz="2000" kern="100" dirty="0">
                          <a:effectLst/>
                        </a:rPr>
                        <a:t>(</a:t>
                      </a:r>
                      <a:r>
                        <a:rPr lang="zh-TW" sz="2000" kern="100" dirty="0">
                          <a:effectLst/>
                        </a:rPr>
                        <a:t>總務處負責</a:t>
                      </a:r>
                      <a:r>
                        <a:rPr lang="en-US" sz="2000" kern="100" dirty="0">
                          <a:effectLst/>
                        </a:rPr>
                        <a:t>)</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extLst>
                  <a:ext uri="{0D108BD9-81ED-4DB2-BD59-A6C34878D82A}">
                    <a16:rowId xmlns:a16="http://schemas.microsoft.com/office/drawing/2014/main" val="4220051459"/>
                  </a:ext>
                </a:extLst>
              </a:tr>
              <a:tr h="1108364">
                <a:tc>
                  <a:txBody>
                    <a:bodyPr/>
                    <a:lstStyle/>
                    <a:p>
                      <a:pPr algn="ctr">
                        <a:lnSpc>
                          <a:spcPts val="2000"/>
                        </a:lnSpc>
                        <a:spcAft>
                          <a:spcPts val="0"/>
                        </a:spcAft>
                      </a:pPr>
                      <a:r>
                        <a:rPr lang="en-US" sz="2000" kern="100">
                          <a:effectLst/>
                        </a:rPr>
                        <a:t>4</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系所專業教室</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各</a:t>
                      </a:r>
                      <a:r>
                        <a:rPr lang="zh-TW" sz="2000" kern="100" dirty="0" smtClean="0">
                          <a:effectLst/>
                        </a:rPr>
                        <a:t>場地</a:t>
                      </a:r>
                      <a:endParaRPr lang="en-US" altLang="zh-TW" sz="2000" kern="100" dirty="0" smtClean="0">
                        <a:effectLst/>
                      </a:endParaRPr>
                    </a:p>
                    <a:p>
                      <a:pPr algn="ctr">
                        <a:lnSpc>
                          <a:spcPts val="2000"/>
                        </a:lnSpc>
                        <a:spcAft>
                          <a:spcPts val="0"/>
                        </a:spcAft>
                      </a:pPr>
                      <a:r>
                        <a:rPr lang="zh-TW" sz="2000" kern="100" dirty="0" smtClean="0">
                          <a:effectLst/>
                        </a:rPr>
                        <a:t>管理</a:t>
                      </a:r>
                      <a:r>
                        <a:rPr lang="zh-TW" sz="2000" kern="100" dirty="0">
                          <a:effectLst/>
                        </a:rPr>
                        <a:t>系所</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自行安排</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marL="177800" indent="-177800">
                        <a:lnSpc>
                          <a:spcPts val="2000"/>
                        </a:lnSpc>
                        <a:spcAft>
                          <a:spcPts val="0"/>
                        </a:spcAft>
                      </a:pPr>
                      <a:r>
                        <a:rPr lang="en-US" sz="2000" kern="100" dirty="0">
                          <a:solidFill>
                            <a:srgbClr val="FF0000"/>
                          </a:solidFill>
                          <a:effectLst/>
                        </a:rPr>
                        <a:t>1.</a:t>
                      </a:r>
                      <a:r>
                        <a:rPr lang="zh-TW" sz="2000" kern="100" dirty="0">
                          <a:solidFill>
                            <a:srgbClr val="FF0000"/>
                          </a:solidFill>
                          <a:effectLst/>
                        </a:rPr>
                        <a:t>開學前全面清潔完成。</a:t>
                      </a:r>
                    </a:p>
                    <a:p>
                      <a:pPr marL="177800" indent="-177800">
                        <a:lnSpc>
                          <a:spcPts val="2000"/>
                        </a:lnSpc>
                        <a:spcAft>
                          <a:spcPts val="0"/>
                        </a:spcAft>
                      </a:pPr>
                      <a:r>
                        <a:rPr lang="en-US" sz="2000" kern="100" dirty="0">
                          <a:solidFill>
                            <a:srgbClr val="FF0000"/>
                          </a:solidFill>
                          <a:effectLst/>
                        </a:rPr>
                        <a:t>2.</a:t>
                      </a:r>
                      <a:r>
                        <a:rPr lang="zh-TW" sz="2000" kern="100" dirty="0">
                          <a:solidFill>
                            <a:srgbClr val="FF0000"/>
                          </a:solidFill>
                          <a:effectLst/>
                        </a:rPr>
                        <a:t>開學後，每日使用前後完成清潔及消毒（每日至少一次）。</a:t>
                      </a:r>
                      <a:endParaRPr lang="zh-TW" sz="2000" kern="100" dirty="0">
                        <a:solidFill>
                          <a:srgbClr val="FF0000"/>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extLst>
                  <a:ext uri="{0D108BD9-81ED-4DB2-BD59-A6C34878D82A}">
                    <a16:rowId xmlns:a16="http://schemas.microsoft.com/office/drawing/2014/main" val="954139550"/>
                  </a:ext>
                </a:extLst>
              </a:tr>
              <a:tr h="1089891">
                <a:tc>
                  <a:txBody>
                    <a:bodyPr/>
                    <a:lstStyle/>
                    <a:p>
                      <a:pPr algn="ctr">
                        <a:lnSpc>
                          <a:spcPts val="2000"/>
                        </a:lnSpc>
                        <a:spcAft>
                          <a:spcPts val="0"/>
                        </a:spcAft>
                      </a:pPr>
                      <a:r>
                        <a:rPr lang="en-US" sz="2000" kern="100">
                          <a:effectLst/>
                        </a:rPr>
                        <a:t>5</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a:effectLst/>
                        </a:rPr>
                        <a:t>共同教室</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各</a:t>
                      </a:r>
                      <a:r>
                        <a:rPr lang="zh-TW" sz="2000" kern="100" dirty="0" smtClean="0">
                          <a:effectLst/>
                        </a:rPr>
                        <a:t>場地</a:t>
                      </a:r>
                      <a:endParaRPr lang="en-US" altLang="zh-TW" sz="2000" kern="100" dirty="0" smtClean="0">
                        <a:effectLst/>
                      </a:endParaRPr>
                    </a:p>
                    <a:p>
                      <a:pPr algn="ctr">
                        <a:lnSpc>
                          <a:spcPts val="2000"/>
                        </a:lnSpc>
                        <a:spcAft>
                          <a:spcPts val="0"/>
                        </a:spcAft>
                      </a:pPr>
                      <a:r>
                        <a:rPr lang="zh-TW" sz="2000" kern="100" dirty="0" smtClean="0">
                          <a:effectLst/>
                        </a:rPr>
                        <a:t>管理</a:t>
                      </a:r>
                      <a:r>
                        <a:rPr lang="zh-TW" sz="2000" kern="100" dirty="0">
                          <a:effectLst/>
                        </a:rPr>
                        <a:t>單位</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自行安排</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marL="177800" indent="-177800">
                        <a:lnSpc>
                          <a:spcPts val="2000"/>
                        </a:lnSpc>
                        <a:spcAft>
                          <a:spcPts val="0"/>
                        </a:spcAft>
                      </a:pPr>
                      <a:r>
                        <a:rPr lang="en-US" sz="2000" kern="100" dirty="0">
                          <a:solidFill>
                            <a:srgbClr val="FF0000"/>
                          </a:solidFill>
                          <a:effectLst/>
                        </a:rPr>
                        <a:t>1.</a:t>
                      </a:r>
                      <a:r>
                        <a:rPr lang="zh-TW" sz="2000" kern="100" dirty="0">
                          <a:solidFill>
                            <a:srgbClr val="FF0000"/>
                          </a:solidFill>
                          <a:effectLst/>
                        </a:rPr>
                        <a:t>開學前全面清潔完成。</a:t>
                      </a:r>
                    </a:p>
                    <a:p>
                      <a:pPr marL="177800" indent="-177800">
                        <a:lnSpc>
                          <a:spcPts val="2000"/>
                        </a:lnSpc>
                        <a:spcAft>
                          <a:spcPts val="0"/>
                        </a:spcAft>
                      </a:pPr>
                      <a:r>
                        <a:rPr lang="en-US" sz="2000" kern="100" dirty="0">
                          <a:solidFill>
                            <a:srgbClr val="FF0000"/>
                          </a:solidFill>
                          <a:effectLst/>
                        </a:rPr>
                        <a:t>2.</a:t>
                      </a:r>
                      <a:r>
                        <a:rPr lang="zh-TW" sz="2000" kern="100" dirty="0">
                          <a:solidFill>
                            <a:srgbClr val="FF0000"/>
                          </a:solidFill>
                          <a:effectLst/>
                        </a:rPr>
                        <a:t>開學後，每日使用前後完成清潔及消毒（每日至少一次）。</a:t>
                      </a:r>
                      <a:endParaRPr lang="zh-TW" sz="2000" kern="100" dirty="0">
                        <a:solidFill>
                          <a:srgbClr val="FF0000"/>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extLst>
                  <a:ext uri="{0D108BD9-81ED-4DB2-BD59-A6C34878D82A}">
                    <a16:rowId xmlns:a16="http://schemas.microsoft.com/office/drawing/2014/main" val="3201273166"/>
                  </a:ext>
                </a:extLst>
              </a:tr>
              <a:tr h="1174361">
                <a:tc>
                  <a:txBody>
                    <a:bodyPr/>
                    <a:lstStyle/>
                    <a:p>
                      <a:pPr algn="ctr">
                        <a:lnSpc>
                          <a:spcPts val="2000"/>
                        </a:lnSpc>
                        <a:spcAft>
                          <a:spcPts val="0"/>
                        </a:spcAft>
                      </a:pPr>
                      <a:r>
                        <a:rPr lang="en-US" sz="2000" kern="100">
                          <a:effectLst/>
                        </a:rPr>
                        <a:t>6</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a:effectLst/>
                        </a:rPr>
                        <a:t>各室內場地</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各</a:t>
                      </a:r>
                      <a:r>
                        <a:rPr lang="zh-TW" sz="2000" kern="100" dirty="0" smtClean="0">
                          <a:effectLst/>
                        </a:rPr>
                        <a:t>場地</a:t>
                      </a:r>
                      <a:endParaRPr lang="en-US" altLang="zh-TW" sz="2000" kern="100" dirty="0" smtClean="0">
                        <a:effectLst/>
                      </a:endParaRPr>
                    </a:p>
                    <a:p>
                      <a:pPr algn="ctr">
                        <a:lnSpc>
                          <a:spcPts val="2000"/>
                        </a:lnSpc>
                        <a:spcAft>
                          <a:spcPts val="0"/>
                        </a:spcAft>
                      </a:pPr>
                      <a:r>
                        <a:rPr lang="zh-TW" sz="2000" kern="100" dirty="0" smtClean="0">
                          <a:effectLst/>
                        </a:rPr>
                        <a:t>管理</a:t>
                      </a:r>
                      <a:r>
                        <a:rPr lang="zh-TW" sz="2000" kern="100" dirty="0">
                          <a:effectLst/>
                        </a:rPr>
                        <a:t>單位</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algn="ctr">
                        <a:lnSpc>
                          <a:spcPts val="2000"/>
                        </a:lnSpc>
                        <a:spcAft>
                          <a:spcPts val="0"/>
                        </a:spcAft>
                      </a:pPr>
                      <a:r>
                        <a:rPr lang="zh-TW" sz="2000" kern="100" dirty="0">
                          <a:effectLst/>
                        </a:rPr>
                        <a:t>自行安排</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tc>
                  <a:txBody>
                    <a:bodyPr/>
                    <a:lstStyle/>
                    <a:p>
                      <a:pPr marL="177800" indent="-177800">
                        <a:lnSpc>
                          <a:spcPts val="2000"/>
                        </a:lnSpc>
                        <a:spcAft>
                          <a:spcPts val="0"/>
                        </a:spcAft>
                      </a:pPr>
                      <a:r>
                        <a:rPr lang="en-US" sz="2000" kern="100" dirty="0">
                          <a:solidFill>
                            <a:srgbClr val="FF0000"/>
                          </a:solidFill>
                          <a:effectLst/>
                        </a:rPr>
                        <a:t>1.</a:t>
                      </a:r>
                      <a:r>
                        <a:rPr lang="zh-TW" sz="2000" kern="100" dirty="0">
                          <a:solidFill>
                            <a:srgbClr val="FF0000"/>
                          </a:solidFill>
                          <a:effectLst/>
                        </a:rPr>
                        <a:t>開學前全面清潔完成。</a:t>
                      </a:r>
                    </a:p>
                    <a:p>
                      <a:pPr marL="177800" indent="-177800">
                        <a:lnSpc>
                          <a:spcPts val="2000"/>
                        </a:lnSpc>
                        <a:spcAft>
                          <a:spcPts val="0"/>
                        </a:spcAft>
                      </a:pPr>
                      <a:r>
                        <a:rPr lang="en-US" sz="2000" kern="100" dirty="0">
                          <a:solidFill>
                            <a:srgbClr val="FF0000"/>
                          </a:solidFill>
                          <a:effectLst/>
                        </a:rPr>
                        <a:t>2.</a:t>
                      </a:r>
                      <a:r>
                        <a:rPr lang="zh-TW" sz="2000" kern="100" dirty="0">
                          <a:solidFill>
                            <a:srgbClr val="FF0000"/>
                          </a:solidFill>
                          <a:effectLst/>
                        </a:rPr>
                        <a:t>開學後，每日使用前後完成清潔及消毒（每日至少一次）。</a:t>
                      </a:r>
                      <a:endParaRPr lang="zh-TW" sz="2000" kern="100" dirty="0">
                        <a:solidFill>
                          <a:srgbClr val="FF0000"/>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48184" marR="48184" marT="0" marB="0" anchor="ctr"/>
                </a:tc>
                <a:extLst>
                  <a:ext uri="{0D108BD9-81ED-4DB2-BD59-A6C34878D82A}">
                    <a16:rowId xmlns:a16="http://schemas.microsoft.com/office/drawing/2014/main" val="51800502"/>
                  </a:ext>
                </a:extLst>
              </a:tr>
            </a:tbl>
          </a:graphicData>
        </a:graphic>
      </p:graphicFrame>
      <p:sp>
        <p:nvSpPr>
          <p:cNvPr id="5" name="Rectangle 1"/>
          <p:cNvSpPr>
            <a:spLocks noChangeArrowheads="1"/>
          </p:cNvSpPr>
          <p:nvPr/>
        </p:nvSpPr>
        <p:spPr bwMode="auto">
          <a:xfrm>
            <a:off x="6991928" y="6416584"/>
            <a:ext cx="506100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4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 </a:t>
            </a:r>
            <a:r>
              <a:rPr kumimoji="0" lang="en-US" altLang="zh-TW" sz="14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109</a:t>
            </a:r>
            <a:r>
              <a:rPr kumimoji="0" lang="zh-TW" altLang="en-US" sz="14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年</a:t>
            </a:r>
            <a:r>
              <a:rPr kumimoji="0" lang="en-US" altLang="zh-TW" sz="14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a:t>
            </a:r>
            <a:r>
              <a:rPr kumimoji="0" lang="zh-TW" altLang="en-US" sz="14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月</a:t>
            </a:r>
            <a:r>
              <a:rPr kumimoji="0" lang="en-US" altLang="zh-TW" sz="14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a:t>
            </a:r>
            <a:r>
              <a:rPr kumimoji="0" lang="zh-TW" altLang="en-US" sz="14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日本校校園傳染病防治小組第 </a:t>
            </a:r>
            <a:r>
              <a:rPr kumimoji="0" lang="en-US" altLang="zh-TW" sz="14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 </a:t>
            </a:r>
            <a:r>
              <a:rPr kumimoji="0" lang="zh-TW" altLang="en-US" sz="14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次會議決議通過</a:t>
            </a:r>
            <a:r>
              <a:rPr kumimoji="0" lang="zh-TW" altLang="en-US" sz="800" b="0" i="0" u="none" strike="noStrike" cap="none" normalizeH="0" baseline="0" dirty="0" smtClean="0">
                <a:ln>
                  <a:noFill/>
                </a:ln>
                <a:solidFill>
                  <a:schemeClr val="tx1"/>
                </a:solidFill>
                <a:effectLst/>
              </a:rPr>
              <a:t> </a:t>
            </a:r>
            <a:endParaRPr kumimoji="0" lang="zh-TW"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Rectangle 1"/>
          <p:cNvSpPr>
            <a:spLocks noChangeArrowheads="1"/>
          </p:cNvSpPr>
          <p:nvPr/>
        </p:nvSpPr>
        <p:spPr bwMode="auto">
          <a:xfrm>
            <a:off x="1483027" y="733214"/>
            <a:ext cx="787908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2000" b="0" i="0" u="none" strike="noStrike" cap="none" normalizeH="0" baseline="0" dirty="0" smtClean="0">
                <a:ln>
                  <a:noFill/>
                </a:ln>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壹、</a:t>
            </a:r>
            <a:r>
              <a:rPr kumimoji="0" lang="zh-TW" altLang="zh-TW" sz="2000" b="0" i="0" u="none" strike="noStrike" cap="none" normalizeH="0" baseline="0" dirty="0" smtClean="0">
                <a:ln>
                  <a:noFill/>
                </a:ln>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「因應嚴重特殊傳染性肺炎，校內單位防疫清潔、消毒分工事宜</a:t>
            </a:r>
            <a:endParaRPr kumimoji="0" lang="zh-TW" altLang="en-US" sz="2000" b="0" i="0" u="none" strike="noStrike" cap="none" normalizeH="0" baseline="0" dirty="0" smtClean="0">
              <a:ln>
                <a:noFill/>
              </a:ln>
              <a:solidFill>
                <a:srgbClr val="00B050"/>
              </a:solidFill>
              <a:effectLst/>
            </a:endParaRPr>
          </a:p>
        </p:txBody>
      </p:sp>
    </p:spTree>
    <p:extLst>
      <p:ext uri="{BB962C8B-B14F-4D97-AF65-F5344CB8AC3E}">
        <p14:creationId xmlns:p14="http://schemas.microsoft.com/office/powerpoint/2010/main" val="7245305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914143" y="88354"/>
            <a:ext cx="9997440" cy="760009"/>
          </a:xfrm>
        </p:spPr>
        <p:txBody>
          <a:bodyPr>
            <a:normAutofit/>
          </a:bodyPr>
          <a:lstStyle/>
          <a:p>
            <a:pPr algn="ctr"/>
            <a:r>
              <a:rPr lang="zh-TW" altLang="en-US" sz="4000" b="1" dirty="0" smtClean="0">
                <a:effectLst/>
              </a:rPr>
              <a:t>總務處防疫宣導事項</a:t>
            </a:r>
            <a:endParaRPr lang="zh-TW" altLang="en-US" sz="4000" b="1" dirty="0">
              <a:effectLst/>
            </a:endParaRPr>
          </a:p>
        </p:txBody>
      </p:sp>
      <p:sp>
        <p:nvSpPr>
          <p:cNvPr id="6" name="Rectangle 1"/>
          <p:cNvSpPr>
            <a:spLocks noChangeArrowheads="1"/>
          </p:cNvSpPr>
          <p:nvPr/>
        </p:nvSpPr>
        <p:spPr bwMode="auto">
          <a:xfrm>
            <a:off x="1483027" y="517048"/>
            <a:ext cx="264687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3200" b="0" i="0" u="none" strike="noStrike" cap="none" normalizeH="0" baseline="0" dirty="0" smtClean="0">
                <a:ln>
                  <a:noFill/>
                </a:ln>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貳、清潔重點</a:t>
            </a:r>
            <a:endParaRPr kumimoji="0" lang="zh-TW" altLang="en-US" sz="3200" b="0" i="0" u="none" strike="noStrike" cap="none" normalizeH="0" baseline="0" dirty="0" smtClean="0">
              <a:ln>
                <a:noFill/>
              </a:ln>
              <a:solidFill>
                <a:srgbClr val="00B050"/>
              </a:solidFill>
              <a:effectLst/>
            </a:endParaRPr>
          </a:p>
        </p:txBody>
      </p:sp>
      <p:sp>
        <p:nvSpPr>
          <p:cNvPr id="3" name="內容版面配置區 2"/>
          <p:cNvSpPr>
            <a:spLocks noGrp="1"/>
          </p:cNvSpPr>
          <p:nvPr>
            <p:ph idx="1"/>
          </p:nvPr>
        </p:nvSpPr>
        <p:spPr>
          <a:xfrm>
            <a:off x="1634837" y="1176755"/>
            <a:ext cx="10156674" cy="5168627"/>
          </a:xfrm>
        </p:spPr>
        <p:txBody>
          <a:bodyPr>
            <a:noAutofit/>
          </a:bodyPr>
          <a:lstStyle/>
          <a:p>
            <a:r>
              <a:rPr lang="zh-TW" altLang="zh-TW" sz="2400" dirty="0">
                <a:solidFill>
                  <a:srgbClr val="00B0F0"/>
                </a:solidFill>
                <a:latin typeface="標楷體" panose="03000509000000000000" pitchFamily="65" charset="-120"/>
                <a:ea typeface="標楷體" panose="03000509000000000000" pitchFamily="65" charset="-120"/>
              </a:rPr>
              <a:t>一、常態性環境及清潔消毒：學校教職員工應定期針對學生</a:t>
            </a:r>
            <a:r>
              <a:rPr lang="zh-TW" altLang="zh-TW" sz="2400" dirty="0" smtClean="0">
                <a:solidFill>
                  <a:srgbClr val="00B0F0"/>
                </a:solidFill>
                <a:latin typeface="標楷體" panose="03000509000000000000" pitchFamily="65" charset="-120"/>
                <a:ea typeface="標楷體" panose="03000509000000000000" pitchFamily="65" charset="-120"/>
              </a:rPr>
              <a:t>經常</a:t>
            </a:r>
            <a:r>
              <a:rPr lang="zh-TW" altLang="zh-TW" sz="2400" dirty="0">
                <a:solidFill>
                  <a:srgbClr val="00B0F0"/>
                </a:solidFill>
                <a:latin typeface="標楷體" panose="03000509000000000000" pitchFamily="65" charset="-120"/>
                <a:ea typeface="標楷體" panose="03000509000000000000" pitchFamily="65" charset="-120"/>
              </a:rPr>
              <a:t>接觸之物品表面</a:t>
            </a:r>
            <a:r>
              <a:rPr lang="en-US" altLang="zh-TW" sz="2400" dirty="0">
                <a:solidFill>
                  <a:srgbClr val="00B0F0"/>
                </a:solidFill>
                <a:latin typeface="標楷體" panose="03000509000000000000" pitchFamily="65" charset="-120"/>
                <a:ea typeface="標楷體" panose="03000509000000000000" pitchFamily="65" charset="-120"/>
              </a:rPr>
              <a:t>(</a:t>
            </a:r>
            <a:r>
              <a:rPr lang="zh-TW" altLang="zh-TW" sz="2400" dirty="0">
                <a:solidFill>
                  <a:srgbClr val="00B0F0"/>
                </a:solidFill>
                <a:latin typeface="標楷體" panose="03000509000000000000" pitchFamily="65" charset="-120"/>
                <a:ea typeface="標楷體" panose="03000509000000000000" pitchFamily="65" charset="-120"/>
              </a:rPr>
              <a:t>如門把、桌面、電燈開關、或其他</a:t>
            </a:r>
            <a:r>
              <a:rPr lang="zh-TW" altLang="zh-TW" sz="2400" dirty="0" smtClean="0">
                <a:solidFill>
                  <a:srgbClr val="00B0F0"/>
                </a:solidFill>
                <a:latin typeface="標楷體" panose="03000509000000000000" pitchFamily="65" charset="-120"/>
                <a:ea typeface="標楷體" panose="03000509000000000000" pitchFamily="65" charset="-120"/>
              </a:rPr>
              <a:t>公共區域</a:t>
            </a:r>
            <a:r>
              <a:rPr lang="en-US" altLang="zh-TW" sz="2400" dirty="0">
                <a:solidFill>
                  <a:srgbClr val="00B0F0"/>
                </a:solidFill>
                <a:latin typeface="標楷體" panose="03000509000000000000" pitchFamily="65" charset="-120"/>
                <a:ea typeface="標楷體" panose="03000509000000000000" pitchFamily="65" charset="-120"/>
              </a:rPr>
              <a:t>)</a:t>
            </a:r>
            <a:r>
              <a:rPr lang="zh-TW" altLang="zh-TW" sz="2400" dirty="0">
                <a:solidFill>
                  <a:srgbClr val="00B0F0"/>
                </a:solidFill>
                <a:latin typeface="標楷體" panose="03000509000000000000" pitchFamily="65" charset="-120"/>
                <a:ea typeface="標楷體" panose="03000509000000000000" pitchFamily="65" charset="-120"/>
              </a:rPr>
              <a:t>進行清潔消毒，建議使用</a:t>
            </a:r>
            <a:r>
              <a:rPr lang="en-US" altLang="zh-TW" sz="2400" dirty="0">
                <a:solidFill>
                  <a:srgbClr val="00B0F0"/>
                </a:solidFill>
                <a:latin typeface="標楷體" panose="03000509000000000000" pitchFamily="65" charset="-120"/>
                <a:ea typeface="標楷體" panose="03000509000000000000" pitchFamily="65" charset="-120"/>
              </a:rPr>
              <a:t> 1</a:t>
            </a:r>
            <a:r>
              <a:rPr lang="zh-TW" altLang="zh-TW" sz="2400" dirty="0">
                <a:solidFill>
                  <a:srgbClr val="00B0F0"/>
                </a:solidFill>
                <a:latin typeface="標楷體" panose="03000509000000000000" pitchFamily="65" charset="-120"/>
                <a:ea typeface="標楷體" panose="03000509000000000000" pitchFamily="65" charset="-120"/>
              </a:rPr>
              <a:t>：</a:t>
            </a:r>
            <a:r>
              <a:rPr lang="en-US" altLang="zh-TW" sz="2400" dirty="0">
                <a:solidFill>
                  <a:srgbClr val="00B0F0"/>
                </a:solidFill>
                <a:latin typeface="標楷體" panose="03000509000000000000" pitchFamily="65" charset="-120"/>
                <a:ea typeface="標楷體" panose="03000509000000000000" pitchFamily="65" charset="-120"/>
              </a:rPr>
              <a:t>100 </a:t>
            </a:r>
            <a:r>
              <a:rPr lang="zh-TW" altLang="zh-TW" sz="2400" dirty="0">
                <a:solidFill>
                  <a:srgbClr val="00B0F0"/>
                </a:solidFill>
                <a:latin typeface="標楷體" panose="03000509000000000000" pitchFamily="65" charset="-120"/>
                <a:ea typeface="標楷體" panose="03000509000000000000" pitchFamily="65" charset="-120"/>
              </a:rPr>
              <a:t>（</a:t>
            </a:r>
            <a:r>
              <a:rPr lang="en-US" altLang="zh-TW" sz="2400" dirty="0">
                <a:solidFill>
                  <a:srgbClr val="00B0F0"/>
                </a:solidFill>
                <a:latin typeface="標楷體" panose="03000509000000000000" pitchFamily="65" charset="-120"/>
                <a:ea typeface="標楷體" panose="03000509000000000000" pitchFamily="65" charset="-120"/>
              </a:rPr>
              <a:t>500 ppm</a:t>
            </a:r>
            <a:r>
              <a:rPr lang="zh-TW" altLang="zh-TW" sz="2400" dirty="0">
                <a:solidFill>
                  <a:srgbClr val="00B0F0"/>
                </a:solidFill>
                <a:latin typeface="標楷體" panose="03000509000000000000" pitchFamily="65" charset="-120"/>
                <a:ea typeface="標楷體" panose="03000509000000000000" pitchFamily="65" charset="-120"/>
              </a:rPr>
              <a:t>）漂白水稀釋液進行擦拭，由事務組提供</a:t>
            </a:r>
            <a:r>
              <a:rPr lang="zh-TW" altLang="zh-TW" sz="2400" dirty="0" smtClean="0">
                <a:solidFill>
                  <a:srgbClr val="00B0F0"/>
                </a:solidFill>
                <a:latin typeface="標楷體" panose="03000509000000000000" pitchFamily="65" charset="-120"/>
                <a:ea typeface="標楷體" panose="03000509000000000000" pitchFamily="65" charset="-120"/>
              </a:rPr>
              <a:t>。</a:t>
            </a:r>
            <a:r>
              <a:rPr lang="en-US" altLang="zh-TW" sz="2400" dirty="0" smtClean="0">
                <a:solidFill>
                  <a:srgbClr val="00B0F0"/>
                </a:solidFill>
                <a:latin typeface="標楷體" panose="03000509000000000000" pitchFamily="65" charset="-120"/>
                <a:ea typeface="標楷體" panose="03000509000000000000" pitchFamily="65" charset="-120"/>
              </a:rPr>
              <a:t>(</a:t>
            </a:r>
            <a:r>
              <a:rPr lang="zh-TW" altLang="zh-TW" sz="2400" dirty="0">
                <a:solidFill>
                  <a:srgbClr val="00B0F0"/>
                </a:solidFill>
                <a:latin typeface="標楷體" panose="03000509000000000000" pitchFamily="65" charset="-120"/>
                <a:ea typeface="標楷體" panose="03000509000000000000" pitchFamily="65" charset="-120"/>
              </a:rPr>
              <a:t>資料來源：各級學校、幼兒園、實驗教育機構及團體、補習班、兒童課後照顧中心及托育機構因應中國大陸新型冠狀病毒肺炎疫情開學前後之防護建議及健康管理措施</a:t>
            </a:r>
            <a:r>
              <a:rPr lang="en-US" altLang="zh-TW" sz="2400" dirty="0">
                <a:solidFill>
                  <a:srgbClr val="00B0F0"/>
                </a:solidFill>
                <a:latin typeface="標楷體" panose="03000509000000000000" pitchFamily="65" charset="-120"/>
                <a:ea typeface="標楷體" panose="03000509000000000000" pitchFamily="65" charset="-120"/>
              </a:rPr>
              <a:t>-</a:t>
            </a:r>
            <a:r>
              <a:rPr lang="zh-TW" altLang="zh-TW" sz="2400" dirty="0">
                <a:solidFill>
                  <a:srgbClr val="00B0F0"/>
                </a:solidFill>
                <a:latin typeface="標楷體" panose="03000509000000000000" pitchFamily="65" charset="-120"/>
                <a:ea typeface="標楷體" panose="03000509000000000000" pitchFamily="65" charset="-120"/>
              </a:rPr>
              <a:t>中央流行疫情指揮中心</a:t>
            </a:r>
            <a:r>
              <a:rPr lang="en-US" altLang="zh-TW" sz="2400" dirty="0">
                <a:solidFill>
                  <a:srgbClr val="00B0F0"/>
                </a:solidFill>
                <a:latin typeface="標楷體" panose="03000509000000000000" pitchFamily="65" charset="-120"/>
                <a:ea typeface="標楷體" panose="03000509000000000000" pitchFamily="65" charset="-120"/>
              </a:rPr>
              <a:t>109</a:t>
            </a:r>
            <a:r>
              <a:rPr lang="zh-TW" altLang="zh-TW" sz="2400" dirty="0">
                <a:solidFill>
                  <a:srgbClr val="00B0F0"/>
                </a:solidFill>
                <a:latin typeface="標楷體" panose="03000509000000000000" pitchFamily="65" charset="-120"/>
                <a:ea typeface="標楷體" panose="03000509000000000000" pitchFamily="65" charset="-120"/>
              </a:rPr>
              <a:t>年</a:t>
            </a:r>
            <a:r>
              <a:rPr lang="en-US" altLang="zh-TW" sz="2400" dirty="0">
                <a:solidFill>
                  <a:srgbClr val="00B0F0"/>
                </a:solidFill>
                <a:latin typeface="標楷體" panose="03000509000000000000" pitchFamily="65" charset="-120"/>
                <a:ea typeface="標楷體" panose="03000509000000000000" pitchFamily="65" charset="-120"/>
              </a:rPr>
              <a:t>1</a:t>
            </a:r>
            <a:r>
              <a:rPr lang="zh-TW" altLang="zh-TW" sz="2400" dirty="0">
                <a:solidFill>
                  <a:srgbClr val="00B0F0"/>
                </a:solidFill>
                <a:latin typeface="標楷體" panose="03000509000000000000" pitchFamily="65" charset="-120"/>
                <a:ea typeface="標楷體" panose="03000509000000000000" pitchFamily="65" charset="-120"/>
              </a:rPr>
              <a:t>月</a:t>
            </a:r>
            <a:r>
              <a:rPr lang="en-US" altLang="zh-TW" sz="2400" dirty="0">
                <a:solidFill>
                  <a:srgbClr val="00B0F0"/>
                </a:solidFill>
                <a:latin typeface="標楷體" panose="03000509000000000000" pitchFamily="65" charset="-120"/>
                <a:ea typeface="標楷體" panose="03000509000000000000" pitchFamily="65" charset="-120"/>
              </a:rPr>
              <a:t>30</a:t>
            </a:r>
            <a:r>
              <a:rPr lang="zh-TW" altLang="zh-TW" sz="2400" dirty="0">
                <a:solidFill>
                  <a:srgbClr val="00B0F0"/>
                </a:solidFill>
                <a:latin typeface="標楷體" panose="03000509000000000000" pitchFamily="65" charset="-120"/>
                <a:ea typeface="標楷體" panose="03000509000000000000" pitchFamily="65" charset="-120"/>
              </a:rPr>
              <a:t>日修訂</a:t>
            </a:r>
            <a:r>
              <a:rPr lang="en-US" altLang="zh-TW" sz="2400" dirty="0">
                <a:solidFill>
                  <a:srgbClr val="00B0F0"/>
                </a:solidFill>
                <a:latin typeface="標楷體" panose="03000509000000000000" pitchFamily="65" charset="-120"/>
                <a:ea typeface="標楷體" panose="03000509000000000000" pitchFamily="65" charset="-120"/>
              </a:rPr>
              <a:t>)</a:t>
            </a:r>
            <a:endParaRPr lang="zh-TW" altLang="zh-TW" sz="2400" dirty="0">
              <a:solidFill>
                <a:srgbClr val="00B0F0"/>
              </a:solidFill>
              <a:latin typeface="標楷體" panose="03000509000000000000" pitchFamily="65" charset="-120"/>
              <a:ea typeface="標楷體" panose="03000509000000000000" pitchFamily="65" charset="-120"/>
            </a:endParaRPr>
          </a:p>
          <a:p>
            <a:r>
              <a:rPr lang="zh-TW" altLang="zh-TW" sz="2400" dirty="0">
                <a:solidFill>
                  <a:srgbClr val="00B050"/>
                </a:solidFill>
                <a:latin typeface="標楷體" panose="03000509000000000000" pitchFamily="65" charset="-120"/>
                <a:ea typeface="標楷體" panose="03000509000000000000" pitchFamily="65" charset="-120"/>
              </a:rPr>
              <a:t>二、次氯酸鈉</a:t>
            </a:r>
            <a:r>
              <a:rPr lang="en-US" altLang="zh-TW" sz="2400" dirty="0">
                <a:solidFill>
                  <a:srgbClr val="00B050"/>
                </a:solidFill>
                <a:latin typeface="標楷體" panose="03000509000000000000" pitchFamily="65" charset="-120"/>
                <a:ea typeface="標楷體" panose="03000509000000000000" pitchFamily="65" charset="-120"/>
              </a:rPr>
              <a:t>(</a:t>
            </a:r>
            <a:r>
              <a:rPr lang="zh-TW" altLang="zh-TW" sz="2400" dirty="0">
                <a:solidFill>
                  <a:srgbClr val="00B050"/>
                </a:solidFill>
                <a:latin typeface="標楷體" panose="03000509000000000000" pitchFamily="65" charset="-120"/>
                <a:ea typeface="標楷體" panose="03000509000000000000" pitchFamily="65" charset="-120"/>
              </a:rPr>
              <a:t>漂白水</a:t>
            </a:r>
            <a:r>
              <a:rPr lang="en-US" altLang="zh-TW" sz="2400" dirty="0">
                <a:solidFill>
                  <a:srgbClr val="00B050"/>
                </a:solidFill>
                <a:latin typeface="標楷體" panose="03000509000000000000" pitchFamily="65" charset="-120"/>
                <a:ea typeface="標楷體" panose="03000509000000000000" pitchFamily="65" charset="-120"/>
              </a:rPr>
              <a:t>)</a:t>
            </a:r>
            <a:r>
              <a:rPr lang="zh-TW" altLang="zh-TW" sz="2400" dirty="0">
                <a:solidFill>
                  <a:srgbClr val="00B050"/>
                </a:solidFill>
                <a:latin typeface="標楷體" panose="03000509000000000000" pitchFamily="65" charset="-120"/>
                <a:ea typeface="標楷體" panose="03000509000000000000" pitchFamily="65" charset="-120"/>
              </a:rPr>
              <a:t>丶次氯酸水丶二氧化氯丶酒精都是消毒水，毒性大致由高</a:t>
            </a:r>
            <a:r>
              <a:rPr lang="en-US" altLang="zh-TW" sz="2400" dirty="0">
                <a:solidFill>
                  <a:srgbClr val="00B050"/>
                </a:solidFill>
                <a:latin typeface="標楷體" panose="03000509000000000000" pitchFamily="65" charset="-120"/>
                <a:ea typeface="標楷體" panose="03000509000000000000" pitchFamily="65" charset="-120"/>
              </a:rPr>
              <a:t>--&gt;</a:t>
            </a:r>
            <a:r>
              <a:rPr lang="zh-TW" altLang="zh-TW" sz="2400" dirty="0">
                <a:solidFill>
                  <a:srgbClr val="00B050"/>
                </a:solidFill>
                <a:latin typeface="標楷體" panose="03000509000000000000" pitchFamily="65" charset="-120"/>
                <a:ea typeface="標楷體" panose="03000509000000000000" pitchFamily="65" charset="-120"/>
              </a:rPr>
              <a:t>低。</a:t>
            </a:r>
          </a:p>
          <a:p>
            <a:r>
              <a:rPr lang="zh-TW" altLang="zh-TW" sz="2400" dirty="0">
                <a:solidFill>
                  <a:srgbClr val="FF0000"/>
                </a:solidFill>
                <a:latin typeface="標楷體" panose="03000509000000000000" pitchFamily="65" charset="-120"/>
                <a:ea typeface="標楷體" panose="03000509000000000000" pitchFamily="65" charset="-120"/>
              </a:rPr>
              <a:t>三、教室桌椅，</a:t>
            </a:r>
            <a:r>
              <a:rPr lang="zh-TW" altLang="zh-TW" sz="2400" b="1" dirty="0">
                <a:solidFill>
                  <a:srgbClr val="FF0000"/>
                </a:solidFill>
                <a:latin typeface="標楷體" panose="03000509000000000000" pitchFamily="65" charset="-120"/>
                <a:ea typeface="標楷體" panose="03000509000000000000" pitchFamily="65" charset="-120"/>
              </a:rPr>
              <a:t>本校目前先提供二氧化氯消毒水給系所，轉給學生消毒使用，若不足後，另以酒精或稀釋後之次氯酸鈉</a:t>
            </a:r>
            <a:r>
              <a:rPr lang="en-US" altLang="zh-TW" sz="2400" b="1" dirty="0">
                <a:solidFill>
                  <a:srgbClr val="FF0000"/>
                </a:solidFill>
                <a:latin typeface="標楷體" panose="03000509000000000000" pitchFamily="65" charset="-120"/>
                <a:ea typeface="標楷體" panose="03000509000000000000" pitchFamily="65" charset="-120"/>
              </a:rPr>
              <a:t>(</a:t>
            </a:r>
            <a:r>
              <a:rPr lang="zh-TW" altLang="zh-TW" sz="2400" b="1" dirty="0">
                <a:solidFill>
                  <a:srgbClr val="FF0000"/>
                </a:solidFill>
                <a:latin typeface="標楷體" panose="03000509000000000000" pitchFamily="65" charset="-120"/>
                <a:ea typeface="標楷體" panose="03000509000000000000" pitchFamily="65" charset="-120"/>
              </a:rPr>
              <a:t>漂白水</a:t>
            </a:r>
            <a:r>
              <a:rPr lang="en-US" altLang="zh-TW" sz="2400" b="1" dirty="0">
                <a:solidFill>
                  <a:srgbClr val="FF0000"/>
                </a:solidFill>
                <a:latin typeface="標楷體" panose="03000509000000000000" pitchFamily="65" charset="-120"/>
                <a:ea typeface="標楷體" panose="03000509000000000000" pitchFamily="65" charset="-120"/>
              </a:rPr>
              <a:t>)</a:t>
            </a:r>
            <a:r>
              <a:rPr lang="zh-TW" altLang="zh-TW" sz="2400" b="1" dirty="0">
                <a:solidFill>
                  <a:srgbClr val="FF0000"/>
                </a:solidFill>
                <a:latin typeface="標楷體" panose="03000509000000000000" pitchFamily="65" charset="-120"/>
                <a:ea typeface="標楷體" panose="03000509000000000000" pitchFamily="65" charset="-120"/>
              </a:rPr>
              <a:t>供應</a:t>
            </a:r>
            <a:r>
              <a:rPr lang="zh-TW" altLang="zh-TW" sz="2400" b="1" dirty="0" smtClean="0">
                <a:solidFill>
                  <a:srgbClr val="FF0000"/>
                </a:solidFill>
                <a:latin typeface="標楷體" panose="03000509000000000000" pitchFamily="65" charset="-120"/>
                <a:ea typeface="標楷體" panose="03000509000000000000" pitchFamily="65" charset="-120"/>
              </a:rPr>
              <a:t>。</a:t>
            </a:r>
            <a:endParaRPr lang="en-US" altLang="zh-TW" sz="2400" b="1" dirty="0" smtClean="0">
              <a:solidFill>
                <a:srgbClr val="FF0000"/>
              </a:solidFill>
              <a:latin typeface="標楷體" panose="03000509000000000000" pitchFamily="65" charset="-120"/>
              <a:ea typeface="標楷體" panose="03000509000000000000" pitchFamily="65" charset="-120"/>
            </a:endParaRPr>
          </a:p>
          <a:p>
            <a:r>
              <a:rPr lang="zh-TW" altLang="en-US" sz="2400" dirty="0" smtClean="0">
                <a:solidFill>
                  <a:srgbClr val="7030A0"/>
                </a:solidFill>
                <a:latin typeface="標楷體" panose="03000509000000000000" pitchFamily="65" charset="-120"/>
                <a:ea typeface="標楷體" panose="03000509000000000000" pitchFamily="65" charset="-120"/>
              </a:rPr>
              <a:t>四、</a:t>
            </a:r>
            <a:r>
              <a:rPr lang="zh-TW" altLang="zh-TW" sz="2400" dirty="0" smtClean="0">
                <a:solidFill>
                  <a:srgbClr val="7030A0"/>
                </a:solidFill>
                <a:latin typeface="標楷體" panose="03000509000000000000" pitchFamily="65" charset="-120"/>
                <a:ea typeface="標楷體" panose="03000509000000000000" pitchFamily="65" charset="-120"/>
              </a:rPr>
              <a:t>為</a:t>
            </a:r>
            <a:r>
              <a:rPr lang="zh-TW" altLang="zh-TW" sz="2400" dirty="0">
                <a:solidFill>
                  <a:srgbClr val="7030A0"/>
                </a:solidFill>
                <a:latin typeface="標楷體" panose="03000509000000000000" pitchFamily="65" charset="-120"/>
                <a:ea typeface="標楷體" panose="03000509000000000000" pitchFamily="65" charset="-120"/>
              </a:rPr>
              <a:t>落實嚴重特殊傳染性肺炎</a:t>
            </a:r>
            <a:r>
              <a:rPr lang="en-US" altLang="zh-TW" sz="2400" dirty="0">
                <a:solidFill>
                  <a:srgbClr val="7030A0"/>
                </a:solidFill>
                <a:latin typeface="標楷體" panose="03000509000000000000" pitchFamily="65" charset="-120"/>
                <a:ea typeface="標楷體" panose="03000509000000000000" pitchFamily="65" charset="-120"/>
              </a:rPr>
              <a:t>(COVID-19)</a:t>
            </a:r>
            <a:r>
              <a:rPr lang="zh-TW" altLang="zh-TW" sz="2400" dirty="0">
                <a:solidFill>
                  <a:srgbClr val="7030A0"/>
                </a:solidFill>
                <a:latin typeface="標楷體" panose="03000509000000000000" pitchFamily="65" charset="-120"/>
                <a:ea typeface="標楷體" panose="03000509000000000000" pitchFamily="65" charset="-120"/>
              </a:rPr>
              <a:t>防疫工作，</a:t>
            </a:r>
            <a:r>
              <a:rPr lang="zh-TW" altLang="zh-TW" sz="2400" dirty="0" smtClean="0">
                <a:solidFill>
                  <a:srgbClr val="7030A0"/>
                </a:solidFill>
                <a:latin typeface="標楷體" panose="03000509000000000000" pitchFamily="65" charset="-120"/>
                <a:ea typeface="標楷體" panose="03000509000000000000" pitchFamily="65" charset="-120"/>
              </a:rPr>
              <a:t>請於</a:t>
            </a:r>
            <a:r>
              <a:rPr lang="zh-TW" altLang="zh-TW" sz="2400" dirty="0">
                <a:solidFill>
                  <a:srgbClr val="7030A0"/>
                </a:solidFill>
                <a:latin typeface="標楷體" panose="03000509000000000000" pitchFamily="65" charset="-120"/>
                <a:ea typeface="標楷體" panose="03000509000000000000" pitchFamily="65" charset="-120"/>
              </a:rPr>
              <a:t>開學前</a:t>
            </a:r>
            <a:r>
              <a:rPr lang="en-US" altLang="zh-TW" sz="2400" dirty="0">
                <a:solidFill>
                  <a:srgbClr val="7030A0"/>
                </a:solidFill>
                <a:latin typeface="標楷體" panose="03000509000000000000" pitchFamily="65" charset="-120"/>
                <a:ea typeface="標楷體" panose="03000509000000000000" pitchFamily="65" charset="-120"/>
              </a:rPr>
              <a:t>3</a:t>
            </a:r>
            <a:r>
              <a:rPr lang="zh-TW" altLang="zh-TW" sz="2400" dirty="0">
                <a:solidFill>
                  <a:srgbClr val="7030A0"/>
                </a:solidFill>
                <a:latin typeface="標楷體" panose="03000509000000000000" pitchFamily="65" charset="-120"/>
                <a:ea typeface="標楷體" panose="03000509000000000000" pitchFamily="65" charset="-120"/>
              </a:rPr>
              <a:t>天完成校園清潔工作</a:t>
            </a:r>
            <a:r>
              <a:rPr lang="en-US" altLang="zh-TW" sz="2400" dirty="0">
                <a:solidFill>
                  <a:srgbClr val="7030A0"/>
                </a:solidFill>
                <a:latin typeface="標楷體" panose="03000509000000000000" pitchFamily="65" charset="-120"/>
                <a:ea typeface="標楷體" panose="03000509000000000000" pitchFamily="65" charset="-120"/>
              </a:rPr>
              <a:t>(</a:t>
            </a:r>
            <a:r>
              <a:rPr lang="zh-TW" altLang="zh-TW" sz="2400" dirty="0">
                <a:solidFill>
                  <a:srgbClr val="7030A0"/>
                </a:solidFill>
                <a:latin typeface="標楷體" panose="03000509000000000000" pitchFamily="65" charset="-120"/>
                <a:ea typeface="標楷體" panose="03000509000000000000" pitchFamily="65" charset="-120"/>
              </a:rPr>
              <a:t>教育部</a:t>
            </a:r>
            <a:r>
              <a:rPr lang="en-US" altLang="zh-TW" sz="2400" dirty="0" smtClean="0">
                <a:solidFill>
                  <a:srgbClr val="7030A0"/>
                </a:solidFill>
                <a:latin typeface="標楷體" panose="03000509000000000000" pitchFamily="65" charset="-120"/>
                <a:ea typeface="標楷體" panose="03000509000000000000" pitchFamily="65" charset="-120"/>
              </a:rPr>
              <a:t>1090220</a:t>
            </a:r>
            <a:r>
              <a:rPr lang="zh-TW" altLang="zh-TW" sz="2400" dirty="0" smtClean="0">
                <a:solidFill>
                  <a:srgbClr val="7030A0"/>
                </a:solidFill>
                <a:latin typeface="標楷體" panose="03000509000000000000" pitchFamily="65" charset="-120"/>
                <a:ea typeface="標楷體" panose="03000509000000000000" pitchFamily="65" charset="-120"/>
              </a:rPr>
              <a:t>臺</a:t>
            </a:r>
            <a:r>
              <a:rPr lang="zh-TW" altLang="zh-TW" sz="2400" dirty="0">
                <a:solidFill>
                  <a:srgbClr val="7030A0"/>
                </a:solidFill>
                <a:latin typeface="標楷體" panose="03000509000000000000" pitchFamily="65" charset="-120"/>
                <a:ea typeface="標楷體" panose="03000509000000000000" pitchFamily="65" charset="-120"/>
              </a:rPr>
              <a:t>教技通字第</a:t>
            </a:r>
            <a:r>
              <a:rPr lang="en-US" altLang="zh-TW" sz="2400" dirty="0">
                <a:solidFill>
                  <a:srgbClr val="7030A0"/>
                </a:solidFill>
                <a:latin typeface="標楷體" panose="03000509000000000000" pitchFamily="65" charset="-120"/>
                <a:ea typeface="標楷體" panose="03000509000000000000" pitchFamily="65" charset="-120"/>
              </a:rPr>
              <a:t>1090026164</a:t>
            </a:r>
            <a:r>
              <a:rPr lang="zh-TW" altLang="zh-TW" sz="2400" dirty="0">
                <a:solidFill>
                  <a:srgbClr val="7030A0"/>
                </a:solidFill>
                <a:latin typeface="標楷體" panose="03000509000000000000" pitchFamily="65" charset="-120"/>
                <a:ea typeface="標楷體" panose="03000509000000000000" pitchFamily="65" charset="-120"/>
              </a:rPr>
              <a:t>號函</a:t>
            </a:r>
            <a:r>
              <a:rPr lang="en-US" altLang="zh-TW" sz="2400" dirty="0">
                <a:solidFill>
                  <a:srgbClr val="7030A0"/>
                </a:solidFill>
                <a:latin typeface="標楷體" panose="03000509000000000000" pitchFamily="65" charset="-120"/>
                <a:ea typeface="標楷體" panose="03000509000000000000" pitchFamily="65" charset="-120"/>
              </a:rPr>
              <a:t>)</a:t>
            </a:r>
            <a:r>
              <a:rPr lang="zh-TW" altLang="zh-TW" sz="2400" dirty="0">
                <a:solidFill>
                  <a:srgbClr val="7030A0"/>
                </a:solidFill>
                <a:latin typeface="標楷體" panose="03000509000000000000" pitchFamily="65" charset="-120"/>
                <a:ea typeface="標楷體" panose="03000509000000000000" pitchFamily="65" charset="-120"/>
              </a:rPr>
              <a:t>。</a:t>
            </a:r>
            <a:endParaRPr lang="zh-TW" altLang="en-US" sz="2400" dirty="0">
              <a:solidFill>
                <a:srgbClr val="7030A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5715251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24979" y="0"/>
            <a:ext cx="9997440" cy="760009"/>
          </a:xfrm>
        </p:spPr>
        <p:txBody>
          <a:bodyPr>
            <a:normAutofit/>
          </a:bodyPr>
          <a:lstStyle/>
          <a:p>
            <a:pPr algn="ctr"/>
            <a:r>
              <a:rPr lang="zh-TW" altLang="en-US" sz="4000" b="1" dirty="0" smtClean="0">
                <a:effectLst/>
              </a:rPr>
              <a:t>總務處防疫宣導事項</a:t>
            </a:r>
            <a:endParaRPr lang="zh-TW" altLang="en-US" sz="4000" b="1" dirty="0">
              <a:effectLst/>
            </a:endParaRPr>
          </a:p>
        </p:txBody>
      </p:sp>
      <p:sp>
        <p:nvSpPr>
          <p:cNvPr id="6" name="Rectangle 1"/>
          <p:cNvSpPr>
            <a:spLocks noChangeArrowheads="1"/>
          </p:cNvSpPr>
          <p:nvPr/>
        </p:nvSpPr>
        <p:spPr bwMode="auto">
          <a:xfrm>
            <a:off x="1483027" y="517048"/>
            <a:ext cx="408316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3200" b="0" i="0" u="none" strike="noStrike" cap="none" normalizeH="0" baseline="0" dirty="0" smtClean="0">
                <a:ln>
                  <a:noFill/>
                </a:ln>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參、清潔物資發放</a:t>
            </a:r>
            <a:r>
              <a:rPr kumimoji="0" lang="en-US" altLang="zh-TW" sz="3200" b="0" i="0" u="none" strike="noStrike" cap="none" normalizeH="0" baseline="0" dirty="0" smtClean="0">
                <a:ln>
                  <a:noFill/>
                </a:ln>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(1)</a:t>
            </a:r>
            <a:endParaRPr kumimoji="0" lang="zh-TW" altLang="en-US" sz="3200" b="0" i="0" u="none" strike="noStrike" cap="none" normalizeH="0" baseline="0" dirty="0" smtClean="0">
              <a:ln>
                <a:noFill/>
              </a:ln>
              <a:solidFill>
                <a:srgbClr val="00B050"/>
              </a:solidFill>
              <a:effectLst/>
            </a:endParaRPr>
          </a:p>
        </p:txBody>
      </p:sp>
      <p:graphicFrame>
        <p:nvGraphicFramePr>
          <p:cNvPr id="4" name="表格 3"/>
          <p:cNvGraphicFramePr>
            <a:graphicFrameLocks noGrp="1"/>
          </p:cNvGraphicFramePr>
          <p:nvPr>
            <p:extLst>
              <p:ext uri="{D42A27DB-BD31-4B8C-83A1-F6EECF244321}">
                <p14:modId xmlns:p14="http://schemas.microsoft.com/office/powerpoint/2010/main" val="1335785302"/>
              </p:ext>
            </p:extLst>
          </p:nvPr>
        </p:nvGraphicFramePr>
        <p:xfrm>
          <a:off x="1914143" y="1101824"/>
          <a:ext cx="9659019" cy="5640724"/>
        </p:xfrm>
        <a:graphic>
          <a:graphicData uri="http://schemas.openxmlformats.org/drawingml/2006/table">
            <a:tbl>
              <a:tblPr firstRow="1" firstCol="1" bandRow="1">
                <a:tableStyleId>{5C22544A-7EE6-4342-B048-85BDC9FD1C3A}</a:tableStyleId>
              </a:tblPr>
              <a:tblGrid>
                <a:gridCol w="991183">
                  <a:extLst>
                    <a:ext uri="{9D8B030D-6E8A-4147-A177-3AD203B41FA5}">
                      <a16:colId xmlns:a16="http://schemas.microsoft.com/office/drawing/2014/main" val="3394302059"/>
                    </a:ext>
                  </a:extLst>
                </a:gridCol>
                <a:gridCol w="2166959">
                  <a:extLst>
                    <a:ext uri="{9D8B030D-6E8A-4147-A177-3AD203B41FA5}">
                      <a16:colId xmlns:a16="http://schemas.microsoft.com/office/drawing/2014/main" val="3764888877"/>
                    </a:ext>
                  </a:extLst>
                </a:gridCol>
                <a:gridCol w="2166959">
                  <a:extLst>
                    <a:ext uri="{9D8B030D-6E8A-4147-A177-3AD203B41FA5}">
                      <a16:colId xmlns:a16="http://schemas.microsoft.com/office/drawing/2014/main" val="671781761"/>
                    </a:ext>
                  </a:extLst>
                </a:gridCol>
                <a:gridCol w="2166959">
                  <a:extLst>
                    <a:ext uri="{9D8B030D-6E8A-4147-A177-3AD203B41FA5}">
                      <a16:colId xmlns:a16="http://schemas.microsoft.com/office/drawing/2014/main" val="1081621642"/>
                    </a:ext>
                  </a:extLst>
                </a:gridCol>
                <a:gridCol w="2166959">
                  <a:extLst>
                    <a:ext uri="{9D8B030D-6E8A-4147-A177-3AD203B41FA5}">
                      <a16:colId xmlns:a16="http://schemas.microsoft.com/office/drawing/2014/main" val="1866247830"/>
                    </a:ext>
                  </a:extLst>
                </a:gridCol>
              </a:tblGrid>
              <a:tr h="556855">
                <a:tc>
                  <a:txBody>
                    <a:bodyPr/>
                    <a:lstStyle/>
                    <a:p>
                      <a:pPr algn="ctr">
                        <a:lnSpc>
                          <a:spcPts val="2000"/>
                        </a:lnSpc>
                        <a:spcAft>
                          <a:spcPts val="0"/>
                        </a:spcAft>
                      </a:pPr>
                      <a:r>
                        <a:rPr lang="en-US" sz="1800" kern="100" dirty="0">
                          <a:effectLst/>
                          <a:latin typeface="標楷體" panose="03000509000000000000" pitchFamily="65" charset="-120"/>
                          <a:ea typeface="標楷體" panose="03000509000000000000" pitchFamily="65" charset="-120"/>
                        </a:rPr>
                        <a:t> </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茶樹精油</a:t>
                      </a:r>
                    </a:p>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洗手乳</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洗手乳</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二氯化氯</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漂白水</a:t>
                      </a:r>
                    </a:p>
                    <a:p>
                      <a:pPr algn="ctr">
                        <a:lnSpc>
                          <a:spcPts val="2000"/>
                        </a:lnSpc>
                        <a:spcAft>
                          <a:spcPts val="0"/>
                        </a:spcAft>
                      </a:pPr>
                      <a:r>
                        <a:rPr lang="en-US" sz="1800" kern="100">
                          <a:effectLst/>
                          <a:latin typeface="標楷體" panose="03000509000000000000" pitchFamily="65" charset="-120"/>
                          <a:ea typeface="標楷體" panose="03000509000000000000" pitchFamily="65" charset="-120"/>
                        </a:rPr>
                        <a:t>(</a:t>
                      </a:r>
                      <a:r>
                        <a:rPr lang="zh-TW" sz="1800" kern="100">
                          <a:effectLst/>
                          <a:latin typeface="標楷體" panose="03000509000000000000" pitchFamily="65" charset="-120"/>
                          <a:ea typeface="標楷體" panose="03000509000000000000" pitchFamily="65" charset="-120"/>
                        </a:rPr>
                        <a:t>次氯酸鈉</a:t>
                      </a:r>
                      <a:r>
                        <a:rPr lang="en-US" sz="1800" kern="100">
                          <a:effectLst/>
                          <a:latin typeface="標楷體" panose="03000509000000000000" pitchFamily="65" charset="-120"/>
                          <a:ea typeface="標楷體" panose="03000509000000000000" pitchFamily="65" charset="-120"/>
                        </a:rPr>
                        <a:t>)</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extLst>
                  <a:ext uri="{0D108BD9-81ED-4DB2-BD59-A6C34878D82A}">
                    <a16:rowId xmlns:a16="http://schemas.microsoft.com/office/drawing/2014/main" val="4140055692"/>
                  </a:ext>
                </a:extLst>
              </a:tr>
              <a:tr h="556855">
                <a:tc>
                  <a:txBody>
                    <a:bodyPr/>
                    <a:lstStyle/>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發送</a:t>
                      </a:r>
                    </a:p>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對象</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dirty="0" smtClean="0">
                          <a:effectLst/>
                          <a:latin typeface="標楷體" panose="03000509000000000000" pitchFamily="65" charset="-120"/>
                          <a:ea typeface="標楷體" panose="03000509000000000000" pitchFamily="65" charset="-120"/>
                        </a:rPr>
                        <a:t>教師</a:t>
                      </a:r>
                      <a:endParaRPr lang="en-US" altLang="zh-TW" sz="1800" kern="0" dirty="0" smtClean="0">
                        <a:effectLst/>
                        <a:latin typeface="標楷體" panose="03000509000000000000" pitchFamily="65" charset="-120"/>
                        <a:ea typeface="標楷體" panose="03000509000000000000" pitchFamily="65" charset="-120"/>
                      </a:endParaRPr>
                    </a:p>
                    <a:p>
                      <a:pPr algn="ctr">
                        <a:lnSpc>
                          <a:spcPts val="2000"/>
                        </a:lnSpc>
                        <a:spcAft>
                          <a:spcPts val="0"/>
                        </a:spcAft>
                      </a:pPr>
                      <a:r>
                        <a:rPr lang="zh-TW" sz="1800" kern="0" dirty="0" smtClean="0">
                          <a:effectLst/>
                          <a:latin typeface="標楷體" panose="03000509000000000000" pitchFamily="65" charset="-120"/>
                          <a:ea typeface="標楷體" panose="03000509000000000000" pitchFamily="65" charset="-120"/>
                        </a:rPr>
                        <a:t>行政</a:t>
                      </a:r>
                      <a:r>
                        <a:rPr lang="en-US" sz="1800" kern="0" dirty="0">
                          <a:effectLst/>
                          <a:latin typeface="標楷體" panose="03000509000000000000" pitchFamily="65" charset="-120"/>
                          <a:ea typeface="標楷體" panose="03000509000000000000" pitchFamily="65" charset="-120"/>
                        </a:rPr>
                        <a:t>/</a:t>
                      </a:r>
                      <a:r>
                        <a:rPr lang="zh-TW" sz="1800" kern="0" dirty="0">
                          <a:effectLst/>
                          <a:latin typeface="標楷體" panose="03000509000000000000" pitchFamily="65" charset="-120"/>
                          <a:ea typeface="標楷體" panose="03000509000000000000" pitchFamily="65" charset="-120"/>
                        </a:rPr>
                        <a:t>學術單位</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dirty="0">
                          <a:effectLst/>
                          <a:latin typeface="標楷體" panose="03000509000000000000" pitchFamily="65" charset="-120"/>
                          <a:ea typeface="標楷體" panose="03000509000000000000" pitchFamily="65" charset="-120"/>
                        </a:rPr>
                        <a:t>廁所</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a:effectLst/>
                          <a:latin typeface="標楷體" panose="03000509000000000000" pitchFamily="65" charset="-120"/>
                          <a:ea typeface="標楷體" panose="03000509000000000000" pitchFamily="65" charset="-120"/>
                        </a:rPr>
                        <a:t>學生</a:t>
                      </a:r>
                      <a:r>
                        <a:rPr lang="en-US" sz="1800" kern="0">
                          <a:effectLst/>
                          <a:latin typeface="標楷體" panose="03000509000000000000" pitchFamily="65" charset="-120"/>
                          <a:ea typeface="標楷體" panose="03000509000000000000" pitchFamily="65" charset="-120"/>
                        </a:rPr>
                        <a:t/>
                      </a:r>
                      <a:br>
                        <a:rPr lang="en-US" sz="1800" kern="0">
                          <a:effectLst/>
                          <a:latin typeface="標楷體" panose="03000509000000000000" pitchFamily="65" charset="-120"/>
                          <a:ea typeface="標楷體" panose="03000509000000000000" pitchFamily="65" charset="-120"/>
                        </a:rPr>
                      </a:br>
                      <a:r>
                        <a:rPr lang="en-US" sz="1800" kern="0">
                          <a:effectLst/>
                          <a:latin typeface="標楷體" panose="03000509000000000000" pitchFamily="65" charset="-120"/>
                          <a:ea typeface="標楷體" panose="03000509000000000000" pitchFamily="65" charset="-120"/>
                        </a:rPr>
                        <a:t> (</a:t>
                      </a:r>
                      <a:r>
                        <a:rPr lang="zh-TW" sz="1800" kern="0">
                          <a:effectLst/>
                          <a:latin typeface="標楷體" panose="03000509000000000000" pitchFamily="65" charset="-120"/>
                          <a:ea typeface="標楷體" panose="03000509000000000000" pitchFamily="65" charset="-120"/>
                        </a:rPr>
                        <a:t>桌椅消毒</a:t>
                      </a:r>
                      <a:r>
                        <a:rPr lang="en-US" sz="1800" kern="0">
                          <a:effectLst/>
                          <a:latin typeface="標楷體" panose="03000509000000000000" pitchFamily="65" charset="-120"/>
                          <a:ea typeface="標楷體" panose="03000509000000000000" pitchFamily="65" charset="-120"/>
                        </a:rPr>
                        <a:t>)</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a:effectLst/>
                          <a:latin typeface="標楷體" panose="03000509000000000000" pitchFamily="65" charset="-120"/>
                          <a:ea typeface="標楷體" panose="03000509000000000000" pitchFamily="65" charset="-120"/>
                        </a:rPr>
                        <a:t>廁所打掃、環境消毒人員</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extLst>
                  <a:ext uri="{0D108BD9-81ED-4DB2-BD59-A6C34878D82A}">
                    <a16:rowId xmlns:a16="http://schemas.microsoft.com/office/drawing/2014/main" val="4242955392"/>
                  </a:ext>
                </a:extLst>
              </a:tr>
              <a:tr h="556855">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物資</a:t>
                      </a:r>
                    </a:p>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存放</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秘書室</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事務組</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事務組</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事務組</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extLst>
                  <a:ext uri="{0D108BD9-81ED-4DB2-BD59-A6C34878D82A}">
                    <a16:rowId xmlns:a16="http://schemas.microsoft.com/office/drawing/2014/main" val="1171274355"/>
                  </a:ext>
                </a:extLst>
              </a:tr>
              <a:tr h="556855">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物資</a:t>
                      </a:r>
                    </a:p>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分配</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事務組</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事務組</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事務組</a:t>
                      </a:r>
                    </a:p>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綜業處</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事務組</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extLst>
                  <a:ext uri="{0D108BD9-81ED-4DB2-BD59-A6C34878D82A}">
                    <a16:rowId xmlns:a16="http://schemas.microsoft.com/office/drawing/2014/main" val="4068495640"/>
                  </a:ext>
                </a:extLst>
              </a:tr>
              <a:tr h="556855">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領取</a:t>
                      </a:r>
                    </a:p>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單位</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dirty="0">
                          <a:effectLst/>
                          <a:latin typeface="標楷體" panose="03000509000000000000" pitchFamily="65" charset="-120"/>
                          <a:ea typeface="標楷體" panose="03000509000000000000" pitchFamily="65" charset="-120"/>
                        </a:rPr>
                        <a:t>教師、各單位</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dirty="0">
                          <a:effectLst/>
                          <a:latin typeface="標楷體" panose="03000509000000000000" pitchFamily="65" charset="-120"/>
                          <a:ea typeface="標楷體" panose="03000509000000000000" pitchFamily="65" charset="-120"/>
                        </a:rPr>
                        <a:t>各廁所</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a:effectLst/>
                          <a:latin typeface="標楷體" panose="03000509000000000000" pitchFamily="65" charset="-120"/>
                          <a:ea typeface="標楷體" panose="03000509000000000000" pitchFamily="65" charset="-120"/>
                        </a:rPr>
                        <a:t>由系所統一領取，</a:t>
                      </a:r>
                      <a:r>
                        <a:rPr lang="zh-TW" sz="1800" kern="100">
                          <a:effectLst/>
                          <a:latin typeface="標楷體" panose="03000509000000000000" pitchFamily="65" charset="-120"/>
                          <a:ea typeface="標楷體" panose="03000509000000000000" pitchFamily="65" charset="-120"/>
                        </a:rPr>
                        <a:t>發給</a:t>
                      </a:r>
                      <a:r>
                        <a:rPr lang="en-US" sz="1800" kern="100">
                          <a:effectLst/>
                          <a:latin typeface="標楷體" panose="03000509000000000000" pitchFamily="65" charset="-120"/>
                          <a:ea typeface="標楷體" panose="03000509000000000000" pitchFamily="65" charset="-120"/>
                        </a:rPr>
                        <a:t>1</a:t>
                      </a:r>
                      <a:r>
                        <a:rPr lang="zh-TW" sz="1800" kern="100">
                          <a:effectLst/>
                          <a:latin typeface="標楷體" panose="03000509000000000000" pitchFamily="65" charset="-120"/>
                          <a:ea typeface="標楷體" panose="03000509000000000000" pitchFamily="65" charset="-120"/>
                        </a:rPr>
                        <a:t>教室</a:t>
                      </a:r>
                      <a:r>
                        <a:rPr lang="en-US" sz="1800" kern="100">
                          <a:effectLst/>
                          <a:latin typeface="標楷體" panose="03000509000000000000" pitchFamily="65" charset="-120"/>
                          <a:ea typeface="標楷體" panose="03000509000000000000" pitchFamily="65" charset="-120"/>
                        </a:rPr>
                        <a:t>2</a:t>
                      </a:r>
                      <a:r>
                        <a:rPr lang="zh-TW" sz="1800" kern="100">
                          <a:effectLst/>
                          <a:latin typeface="標楷體" panose="03000509000000000000" pitchFamily="65" charset="-120"/>
                          <a:ea typeface="標楷體" panose="03000509000000000000" pitchFamily="65" charset="-120"/>
                        </a:rPr>
                        <a:t>瓶</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a:effectLst/>
                          <a:latin typeface="標楷體" panose="03000509000000000000" pitchFamily="65" charset="-120"/>
                          <a:ea typeface="標楷體" panose="03000509000000000000" pitchFamily="65" charset="-120"/>
                        </a:rPr>
                        <a:t>綜業處</a:t>
                      </a:r>
                      <a:r>
                        <a:rPr lang="en-US" sz="1800" kern="0">
                          <a:effectLst/>
                          <a:latin typeface="標楷體" panose="03000509000000000000" pitchFamily="65" charset="-120"/>
                          <a:ea typeface="標楷體" panose="03000509000000000000" pitchFamily="65" charset="-120"/>
                        </a:rPr>
                        <a:t>(</a:t>
                      </a:r>
                      <a:r>
                        <a:rPr lang="zh-TW" sz="1800" kern="0">
                          <a:effectLst/>
                          <a:latin typeface="標楷體" panose="03000509000000000000" pitchFamily="65" charset="-120"/>
                          <a:ea typeface="標楷體" panose="03000509000000000000" pitchFamily="65" charset="-120"/>
                        </a:rPr>
                        <a:t>主要</a:t>
                      </a:r>
                      <a:r>
                        <a:rPr lang="en-US" sz="1800" kern="0">
                          <a:effectLst/>
                          <a:latin typeface="標楷體" panose="03000509000000000000" pitchFamily="65" charset="-120"/>
                          <a:ea typeface="標楷體" panose="03000509000000000000" pitchFamily="65" charset="-120"/>
                        </a:rPr>
                        <a:t>)</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extLst>
                  <a:ext uri="{0D108BD9-81ED-4DB2-BD59-A6C34878D82A}">
                    <a16:rowId xmlns:a16="http://schemas.microsoft.com/office/drawing/2014/main" val="3586456755"/>
                  </a:ext>
                </a:extLst>
              </a:tr>
              <a:tr h="751539">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分送</a:t>
                      </a:r>
                    </a:p>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頻率</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a:effectLst/>
                          <a:latin typeface="標楷體" panose="03000509000000000000" pitchFamily="65" charset="-120"/>
                          <a:ea typeface="標楷體" panose="03000509000000000000" pitchFamily="65" charset="-120"/>
                        </a:rPr>
                        <a:t>一次</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dirty="0">
                          <a:effectLst/>
                          <a:latin typeface="標楷體" panose="03000509000000000000" pitchFamily="65" charset="-120"/>
                          <a:ea typeface="標楷體" panose="03000509000000000000" pitchFamily="65" charset="-120"/>
                        </a:rPr>
                        <a:t>用完隨時補充</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a:effectLst/>
                          <a:latin typeface="標楷體" panose="03000509000000000000" pitchFamily="65" charset="-120"/>
                          <a:ea typeface="標楷體" panose="03000509000000000000" pitchFamily="65" charset="-120"/>
                        </a:rPr>
                        <a:t>第一次分配</a:t>
                      </a:r>
                      <a:r>
                        <a:rPr lang="en-US" sz="1800" kern="0">
                          <a:effectLst/>
                          <a:latin typeface="標楷體" panose="03000509000000000000" pitchFamily="65" charset="-120"/>
                          <a:ea typeface="標楷體" panose="03000509000000000000" pitchFamily="65" charset="-120"/>
                        </a:rPr>
                        <a:t>+</a:t>
                      </a:r>
                      <a:r>
                        <a:rPr lang="zh-TW" sz="1800" kern="0">
                          <a:effectLst/>
                          <a:latin typeface="標楷體" panose="03000509000000000000" pitchFamily="65" charset="-120"/>
                          <a:ea typeface="標楷體" panose="03000509000000000000" pitchFamily="65" charset="-120"/>
                        </a:rPr>
                        <a:t>用完補充</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0">
                          <a:effectLst/>
                          <a:latin typeface="標楷體" panose="03000509000000000000" pitchFamily="65" charset="-120"/>
                          <a:ea typeface="標楷體" panose="03000509000000000000" pitchFamily="65" charset="-120"/>
                        </a:rPr>
                        <a:t>事務組配送</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extLst>
                  <a:ext uri="{0D108BD9-81ED-4DB2-BD59-A6C34878D82A}">
                    <a16:rowId xmlns:a16="http://schemas.microsoft.com/office/drawing/2014/main" val="1205082975"/>
                  </a:ext>
                </a:extLst>
              </a:tr>
              <a:tr h="2104910">
                <a:tc>
                  <a:txBody>
                    <a:bodyPr/>
                    <a:lstStyle/>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領用</a:t>
                      </a:r>
                    </a:p>
                    <a:p>
                      <a:pPr algn="ctr">
                        <a:lnSpc>
                          <a:spcPts val="2000"/>
                        </a:lnSpc>
                        <a:spcAft>
                          <a:spcPts val="0"/>
                        </a:spcAft>
                      </a:pPr>
                      <a:r>
                        <a:rPr lang="zh-TW" sz="1800" kern="100">
                          <a:effectLst/>
                          <a:latin typeface="標楷體" panose="03000509000000000000" pitchFamily="65" charset="-120"/>
                          <a:ea typeface="標楷體" panose="03000509000000000000" pitchFamily="65" charset="-120"/>
                        </a:rPr>
                        <a:t>地點</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nSpc>
                          <a:spcPts val="2000"/>
                        </a:lnSpc>
                        <a:spcAft>
                          <a:spcPts val="0"/>
                        </a:spcAft>
                      </a:pPr>
                      <a:r>
                        <a:rPr lang="zh-TW" sz="1800" kern="100">
                          <a:effectLst/>
                          <a:latin typeface="標楷體" panose="03000509000000000000" pitchFamily="65" charset="-120"/>
                          <a:ea typeface="標楷體" panose="03000509000000000000" pitchFamily="65" charset="-120"/>
                        </a:rPr>
                        <a:t>第一次：各校區衛保組前</a:t>
                      </a:r>
                      <a:endParaRPr lang="zh-TW" sz="18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事務組</a:t>
                      </a:r>
                      <a:r>
                        <a:rPr lang="zh-TW" sz="1800" kern="100" dirty="0" smtClean="0">
                          <a:effectLst/>
                          <a:latin typeface="標楷體" panose="03000509000000000000" pitchFamily="65" charset="-120"/>
                          <a:ea typeface="標楷體" panose="03000509000000000000" pitchFamily="65" charset="-120"/>
                        </a:rPr>
                        <a:t>配送</a:t>
                      </a:r>
                      <a:endParaRPr lang="en-US" altLang="zh-TW" sz="1800" kern="100" dirty="0" smtClean="0">
                        <a:effectLst/>
                        <a:latin typeface="標楷體" panose="03000509000000000000" pitchFamily="65" charset="-120"/>
                        <a:ea typeface="標楷體" panose="03000509000000000000" pitchFamily="65" charset="-120"/>
                      </a:endParaRPr>
                    </a:p>
                    <a:p>
                      <a:pPr algn="ctr">
                        <a:lnSpc>
                          <a:spcPts val="2000"/>
                        </a:lnSpc>
                        <a:spcAft>
                          <a:spcPts val="0"/>
                        </a:spcAft>
                      </a:pPr>
                      <a:r>
                        <a:rPr lang="zh-TW" sz="1800" kern="100" dirty="0" smtClean="0">
                          <a:effectLst/>
                          <a:latin typeface="標楷體" panose="03000509000000000000" pitchFamily="65" charset="-120"/>
                          <a:ea typeface="標楷體" panose="03000509000000000000" pitchFamily="65" charset="-120"/>
                        </a:rPr>
                        <a:t>給</a:t>
                      </a:r>
                      <a:r>
                        <a:rPr lang="zh-TW" sz="1800" kern="100" dirty="0">
                          <a:effectLst/>
                          <a:latin typeface="標楷體" panose="03000509000000000000" pitchFamily="65" charset="-120"/>
                          <a:ea typeface="標楷體" panose="03000509000000000000" pitchFamily="65" charset="-120"/>
                        </a:rPr>
                        <a:t>綜業處</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nSpc>
                          <a:spcPts val="2000"/>
                        </a:lnSpc>
                        <a:spcAft>
                          <a:spcPts val="0"/>
                        </a:spcAft>
                      </a:pPr>
                      <a:r>
                        <a:rPr lang="zh-TW" sz="1800" kern="100" dirty="0">
                          <a:effectLst/>
                          <a:latin typeface="標楷體" panose="03000509000000000000" pitchFamily="65" charset="-120"/>
                          <a:ea typeface="標楷體" panose="03000509000000000000" pitchFamily="65" charset="-120"/>
                        </a:rPr>
                        <a:t>第一次：系所至各校區衛保組前領取</a:t>
                      </a:r>
                      <a:r>
                        <a:rPr lang="en-US" sz="1800" kern="100" dirty="0">
                          <a:effectLst/>
                          <a:latin typeface="標楷體" panose="03000509000000000000" pitchFamily="65" charset="-120"/>
                          <a:ea typeface="標楷體" panose="03000509000000000000" pitchFamily="65" charset="-120"/>
                        </a:rPr>
                        <a:t/>
                      </a:r>
                      <a:br>
                        <a:rPr lang="en-US" sz="1800" kern="100" dirty="0">
                          <a:effectLst/>
                          <a:latin typeface="標楷體" panose="03000509000000000000" pitchFamily="65" charset="-120"/>
                          <a:ea typeface="標楷體" panose="03000509000000000000" pitchFamily="65" charset="-120"/>
                        </a:rPr>
                      </a:br>
                      <a:endParaRPr lang="en-US" sz="1800" kern="100" dirty="0" smtClean="0">
                        <a:effectLst/>
                        <a:latin typeface="標楷體" panose="03000509000000000000" pitchFamily="65" charset="-120"/>
                        <a:ea typeface="標楷體" panose="03000509000000000000" pitchFamily="65" charset="-120"/>
                      </a:endParaRPr>
                    </a:p>
                    <a:p>
                      <a:pPr>
                        <a:lnSpc>
                          <a:spcPts val="2000"/>
                        </a:lnSpc>
                        <a:spcAft>
                          <a:spcPts val="0"/>
                        </a:spcAft>
                      </a:pPr>
                      <a:r>
                        <a:rPr lang="zh-TW" sz="1800" kern="100" dirty="0" smtClean="0">
                          <a:effectLst/>
                          <a:latin typeface="標楷體" panose="03000509000000000000" pitchFamily="65" charset="-120"/>
                          <a:ea typeface="標楷體" panose="03000509000000000000" pitchFamily="65" charset="-120"/>
                        </a:rPr>
                        <a:t>後續</a:t>
                      </a:r>
                      <a:r>
                        <a:rPr lang="zh-TW" sz="1800" kern="100" dirty="0">
                          <a:effectLst/>
                          <a:latin typeface="標楷體" panose="03000509000000000000" pitchFamily="65" charset="-120"/>
                          <a:ea typeface="標楷體" panose="03000509000000000000" pitchFamily="65" charset="-120"/>
                        </a:rPr>
                        <a:t>補充：系所拿大桶子至事務組或綜業處補充，各班至系所補充</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tc>
                  <a:txBody>
                    <a:bodyPr/>
                    <a:lstStyle/>
                    <a:p>
                      <a:pPr algn="ctr">
                        <a:lnSpc>
                          <a:spcPts val="2000"/>
                        </a:lnSpc>
                        <a:spcAft>
                          <a:spcPts val="0"/>
                        </a:spcAft>
                      </a:pPr>
                      <a:r>
                        <a:rPr lang="zh-TW" sz="1800" kern="100" dirty="0">
                          <a:effectLst/>
                          <a:latin typeface="標楷體" panose="03000509000000000000" pitchFamily="65" charset="-120"/>
                          <a:ea typeface="標楷體" panose="03000509000000000000" pitchFamily="65" charset="-120"/>
                        </a:rPr>
                        <a:t>事務組</a:t>
                      </a:r>
                      <a:r>
                        <a:rPr lang="zh-TW" sz="1800" kern="100" dirty="0" smtClean="0">
                          <a:effectLst/>
                          <a:latin typeface="標楷體" panose="03000509000000000000" pitchFamily="65" charset="-120"/>
                          <a:ea typeface="標楷體" panose="03000509000000000000" pitchFamily="65" charset="-120"/>
                        </a:rPr>
                        <a:t>配送</a:t>
                      </a:r>
                      <a:endParaRPr lang="en-US" altLang="zh-TW" sz="1800" kern="100" dirty="0" smtClean="0">
                        <a:effectLst/>
                        <a:latin typeface="標楷體" panose="03000509000000000000" pitchFamily="65" charset="-120"/>
                        <a:ea typeface="標楷體" panose="03000509000000000000" pitchFamily="65" charset="-120"/>
                      </a:endParaRPr>
                    </a:p>
                    <a:p>
                      <a:pPr algn="ctr">
                        <a:lnSpc>
                          <a:spcPts val="2000"/>
                        </a:lnSpc>
                        <a:spcAft>
                          <a:spcPts val="0"/>
                        </a:spcAft>
                      </a:pPr>
                      <a:r>
                        <a:rPr lang="zh-TW" sz="1800" kern="100" dirty="0" smtClean="0">
                          <a:effectLst/>
                          <a:latin typeface="標楷體" panose="03000509000000000000" pitchFamily="65" charset="-120"/>
                          <a:ea typeface="標楷體" panose="03000509000000000000" pitchFamily="65" charset="-120"/>
                        </a:rPr>
                        <a:t>給</a:t>
                      </a:r>
                      <a:r>
                        <a:rPr lang="zh-TW" sz="1800" kern="100" dirty="0">
                          <a:effectLst/>
                          <a:latin typeface="標楷體" panose="03000509000000000000" pitchFamily="65" charset="-120"/>
                          <a:ea typeface="標楷體" panose="03000509000000000000" pitchFamily="65" charset="-120"/>
                        </a:rPr>
                        <a:t>綜業處</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4808" marR="64808" marT="0" marB="0" anchor="ctr"/>
                </a:tc>
                <a:extLst>
                  <a:ext uri="{0D108BD9-81ED-4DB2-BD59-A6C34878D82A}">
                    <a16:rowId xmlns:a16="http://schemas.microsoft.com/office/drawing/2014/main" val="783291157"/>
                  </a:ext>
                </a:extLst>
              </a:tr>
            </a:tbl>
          </a:graphicData>
        </a:graphic>
      </p:graphicFrame>
    </p:spTree>
    <p:extLst>
      <p:ext uri="{BB962C8B-B14F-4D97-AF65-F5344CB8AC3E}">
        <p14:creationId xmlns:p14="http://schemas.microsoft.com/office/powerpoint/2010/main" val="24711179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914143" y="88354"/>
            <a:ext cx="9997440" cy="760009"/>
          </a:xfrm>
        </p:spPr>
        <p:txBody>
          <a:bodyPr>
            <a:normAutofit/>
          </a:bodyPr>
          <a:lstStyle/>
          <a:p>
            <a:pPr algn="ctr"/>
            <a:r>
              <a:rPr lang="zh-TW" altLang="en-US" sz="4000" b="1" dirty="0" smtClean="0">
                <a:effectLst/>
              </a:rPr>
              <a:t>總務處防疫宣導事項</a:t>
            </a:r>
            <a:endParaRPr lang="zh-TW" altLang="en-US" sz="4000" b="1" dirty="0">
              <a:effectLst/>
            </a:endParaRPr>
          </a:p>
        </p:txBody>
      </p:sp>
      <p:sp>
        <p:nvSpPr>
          <p:cNvPr id="6" name="Rectangle 1"/>
          <p:cNvSpPr>
            <a:spLocks noChangeArrowheads="1"/>
          </p:cNvSpPr>
          <p:nvPr/>
        </p:nvSpPr>
        <p:spPr bwMode="auto">
          <a:xfrm>
            <a:off x="1501500" y="729484"/>
            <a:ext cx="408316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3200" b="0" i="0" u="none" strike="noStrike" cap="none" normalizeH="0" baseline="0" dirty="0" smtClean="0">
                <a:ln>
                  <a:noFill/>
                </a:ln>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參、清潔物資發放</a:t>
            </a:r>
            <a:r>
              <a:rPr kumimoji="0" lang="en-US" altLang="zh-TW" sz="3200" b="0" i="0" u="none" strike="noStrike" cap="none" normalizeH="0" baseline="0" dirty="0" smtClean="0">
                <a:ln>
                  <a:noFill/>
                </a:ln>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(2)</a:t>
            </a:r>
            <a:endParaRPr kumimoji="0" lang="zh-TW" altLang="en-US" sz="3200" b="0" i="0" u="none" strike="noStrike" cap="none" normalizeH="0" baseline="0" dirty="0" smtClean="0">
              <a:ln>
                <a:noFill/>
              </a:ln>
              <a:solidFill>
                <a:srgbClr val="00B050"/>
              </a:solidFill>
              <a:effectLst/>
            </a:endParaRPr>
          </a:p>
        </p:txBody>
      </p:sp>
      <p:graphicFrame>
        <p:nvGraphicFramePr>
          <p:cNvPr id="5" name="資料庫圖表 4"/>
          <p:cNvGraphicFramePr/>
          <p:nvPr>
            <p:extLst>
              <p:ext uri="{D42A27DB-BD31-4B8C-83A1-F6EECF244321}">
                <p14:modId xmlns:p14="http://schemas.microsoft.com/office/powerpoint/2010/main" val="2221673726"/>
              </p:ext>
            </p:extLst>
          </p:nvPr>
        </p:nvGraphicFramePr>
        <p:xfrm>
          <a:off x="1717965" y="1439333"/>
          <a:ext cx="1028007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11160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914143" y="88354"/>
            <a:ext cx="1013695" cy="6461915"/>
          </a:xfrm>
        </p:spPr>
        <p:txBody>
          <a:bodyPr>
            <a:normAutofit/>
          </a:bodyPr>
          <a:lstStyle/>
          <a:p>
            <a:pPr algn="ctr"/>
            <a:r>
              <a:rPr lang="zh-TW" altLang="en-US" sz="4000" b="1" dirty="0" smtClean="0">
                <a:effectLst/>
              </a:rPr>
              <a:t>總務處防疫宣導事項</a:t>
            </a:r>
            <a:endParaRPr lang="zh-TW" altLang="en-US" sz="4000" b="1" dirty="0">
              <a:effectLst/>
            </a:endParaRPr>
          </a:p>
        </p:txBody>
      </p:sp>
      <p:pic>
        <p:nvPicPr>
          <p:cNvPr id="7" name="圖片 6" descr="X:\1高科大\10武漢肺炎\總務處計畫\總務處宣導資料\自已調配消毒水(CDC).jpg"/>
          <p:cNvPicPr/>
          <p:nvPr/>
        </p:nvPicPr>
        <p:blipFill>
          <a:blip r:embed="rId2">
            <a:extLst>
              <a:ext uri="{28A0092B-C50C-407E-A947-70E740481C1C}">
                <a14:useLocalDpi xmlns:a14="http://schemas.microsoft.com/office/drawing/2010/main" val="0"/>
              </a:ext>
            </a:extLst>
          </a:blip>
          <a:srcRect/>
          <a:stretch>
            <a:fillRect/>
          </a:stretch>
        </p:blipFill>
        <p:spPr bwMode="auto">
          <a:xfrm>
            <a:off x="3974123" y="88354"/>
            <a:ext cx="5758962" cy="6681421"/>
          </a:xfrm>
          <a:prstGeom prst="rect">
            <a:avLst/>
          </a:prstGeom>
          <a:noFill/>
          <a:ln>
            <a:noFill/>
          </a:ln>
        </p:spPr>
      </p:pic>
    </p:spTree>
    <p:extLst>
      <p:ext uri="{BB962C8B-B14F-4D97-AF65-F5344CB8AC3E}">
        <p14:creationId xmlns:p14="http://schemas.microsoft.com/office/powerpoint/2010/main" val="2129994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11312" y="1997517"/>
            <a:ext cx="7885492" cy="2400657"/>
          </a:xfrm>
          <a:prstGeom prst="rect">
            <a:avLst/>
          </a:prstGeom>
          <a:noFill/>
        </p:spPr>
        <p:txBody>
          <a:bodyPr wrap="none" lIns="91440" tIns="45720" rIns="91440" bIns="45720">
            <a:spAutoFit/>
          </a:bodyPr>
          <a:lstStyle/>
          <a:p>
            <a:pPr algn="ctr"/>
            <a:r>
              <a:rPr lang="zh-TW" altLang="en-US" sz="15000" b="1" cap="none" spc="0" dirty="0" smtClean="0">
                <a:ln w="12700">
                  <a:solidFill>
                    <a:schemeClr val="accent1"/>
                  </a:solidFill>
                  <a:prstDash val="solid"/>
                </a:ln>
                <a:solidFill>
                  <a:schemeClr val="accent1">
                    <a:lumMod val="60000"/>
                    <a:lumOff val="40000"/>
                  </a:schemeClr>
                </a:solidFill>
                <a:effectLst>
                  <a:outerShdw dist="38100" dir="2640000" algn="bl" rotWithShape="0">
                    <a:schemeClr val="accent1"/>
                  </a:outerShdw>
                </a:effectLst>
                <a:latin typeface="標楷體" panose="03000509000000000000" pitchFamily="65" charset="-120"/>
                <a:ea typeface="標楷體" panose="03000509000000000000" pitchFamily="65" charset="-120"/>
              </a:rPr>
              <a:t>報告完畢</a:t>
            </a:r>
            <a:endParaRPr lang="zh-TW" altLang="en-US" sz="15000" b="1" cap="none" spc="0" dirty="0">
              <a:ln w="12700">
                <a:solidFill>
                  <a:schemeClr val="accent1"/>
                </a:solidFill>
                <a:prstDash val="solid"/>
              </a:ln>
              <a:solidFill>
                <a:schemeClr val="accent1">
                  <a:lumMod val="60000"/>
                  <a:lumOff val="40000"/>
                </a:schemeClr>
              </a:solidFill>
              <a:effectLst>
                <a:outerShdw dist="38100" dir="2640000" algn="bl" rotWithShape="0">
                  <a:schemeClr val="accent1"/>
                </a:outerShdw>
              </a:effectLst>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44776895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夏至">
  <a:themeElements>
    <a:clrScheme name="夏至">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夏至">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夏至">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1616</TotalTime>
  <Words>701</Words>
  <Application>Microsoft Office PowerPoint</Application>
  <PresentationFormat>寬螢幕</PresentationFormat>
  <Paragraphs>115</Paragraphs>
  <Slides>7</Slides>
  <Notes>0</Notes>
  <HiddenSlides>0</HiddenSlides>
  <MMClips>0</MMClips>
  <ScaleCrop>false</ScaleCrop>
  <HeadingPairs>
    <vt:vector size="6" baseType="variant">
      <vt:variant>
        <vt:lpstr>使用字型</vt:lpstr>
      </vt:variant>
      <vt:variant>
        <vt:i4>12</vt:i4>
      </vt:variant>
      <vt:variant>
        <vt:lpstr>佈景主題</vt:lpstr>
      </vt:variant>
      <vt:variant>
        <vt:i4>1</vt:i4>
      </vt:variant>
      <vt:variant>
        <vt:lpstr>投影片標題</vt:lpstr>
      </vt:variant>
      <vt:variant>
        <vt:i4>7</vt:i4>
      </vt:variant>
    </vt:vector>
  </HeadingPairs>
  <TitlesOfParts>
    <vt:vector size="20" baseType="lpstr">
      <vt:lpstr>微软雅黑</vt:lpstr>
      <vt:lpstr>黑体</vt:lpstr>
      <vt:lpstr>华文中宋</vt:lpstr>
      <vt:lpstr>微軟正黑體</vt:lpstr>
      <vt:lpstr>新細明體</vt:lpstr>
      <vt:lpstr>標楷體</vt:lpstr>
      <vt:lpstr>Arial</vt:lpstr>
      <vt:lpstr>Calibri</vt:lpstr>
      <vt:lpstr>Gill Sans MT</vt:lpstr>
      <vt:lpstr>Times New Roman</vt:lpstr>
      <vt:lpstr>Verdana</vt:lpstr>
      <vt:lpstr>Wingdings 2</vt:lpstr>
      <vt:lpstr>夏至</vt:lpstr>
      <vt:lpstr>PowerPoint 簡報</vt:lpstr>
      <vt:lpstr>總務處防疫宣導事項</vt:lpstr>
      <vt:lpstr>總務處防疫宣導事項</vt:lpstr>
      <vt:lpstr>總務處防疫宣導事項</vt:lpstr>
      <vt:lpstr>總務處防疫宣導事項</vt:lpstr>
      <vt:lpstr>總務處防疫宣導事項</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user</cp:lastModifiedBy>
  <cp:revision>125</cp:revision>
  <cp:lastPrinted>2020-02-19T09:20:40Z</cp:lastPrinted>
  <dcterms:created xsi:type="dcterms:W3CDTF">2020-02-10T01:47:44Z</dcterms:created>
  <dcterms:modified xsi:type="dcterms:W3CDTF">2020-02-24T06:52:29Z</dcterms:modified>
</cp:coreProperties>
</file>